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2"/>
  </p:notesMasterIdLst>
  <p:sldIdLst>
    <p:sldId id="256" r:id="rId2"/>
    <p:sldId id="444" r:id="rId3"/>
    <p:sldId id="449" r:id="rId4"/>
    <p:sldId id="450" r:id="rId5"/>
    <p:sldId id="451" r:id="rId6"/>
    <p:sldId id="452" r:id="rId7"/>
    <p:sldId id="458" r:id="rId8"/>
    <p:sldId id="453" r:id="rId9"/>
    <p:sldId id="455" r:id="rId10"/>
    <p:sldId id="454" r:id="rId11"/>
    <p:sldId id="457" r:id="rId12"/>
    <p:sldId id="459" r:id="rId13"/>
    <p:sldId id="470" r:id="rId14"/>
    <p:sldId id="460" r:id="rId15"/>
    <p:sldId id="469" r:id="rId16"/>
    <p:sldId id="461" r:id="rId17"/>
    <p:sldId id="462" r:id="rId18"/>
    <p:sldId id="464" r:id="rId19"/>
    <p:sldId id="465" r:id="rId20"/>
    <p:sldId id="466" r:id="rId21"/>
    <p:sldId id="467" r:id="rId22"/>
    <p:sldId id="468" r:id="rId23"/>
    <p:sldId id="471" r:id="rId24"/>
    <p:sldId id="473" r:id="rId25"/>
    <p:sldId id="472" r:id="rId26"/>
    <p:sldId id="474" r:id="rId27"/>
    <p:sldId id="476" r:id="rId28"/>
    <p:sldId id="479" r:id="rId29"/>
    <p:sldId id="477" r:id="rId30"/>
    <p:sldId id="448" r:id="rId31"/>
    <p:sldId id="478" r:id="rId32"/>
    <p:sldId id="480" r:id="rId33"/>
    <p:sldId id="482" r:id="rId34"/>
    <p:sldId id="483" r:id="rId35"/>
    <p:sldId id="484" r:id="rId36"/>
    <p:sldId id="485" r:id="rId37"/>
    <p:sldId id="487" r:id="rId38"/>
    <p:sldId id="489" r:id="rId39"/>
    <p:sldId id="486" r:id="rId40"/>
    <p:sldId id="490" r:id="rId41"/>
    <p:sldId id="488" r:id="rId42"/>
    <p:sldId id="492" r:id="rId43"/>
    <p:sldId id="491" r:id="rId44"/>
    <p:sldId id="493" r:id="rId45"/>
    <p:sldId id="495" r:id="rId46"/>
    <p:sldId id="494" r:id="rId47"/>
    <p:sldId id="498" r:id="rId48"/>
    <p:sldId id="497" r:id="rId49"/>
    <p:sldId id="500" r:id="rId50"/>
    <p:sldId id="501" r:id="rId51"/>
    <p:sldId id="499" r:id="rId52"/>
    <p:sldId id="502" r:id="rId53"/>
    <p:sldId id="503" r:id="rId54"/>
    <p:sldId id="507" r:id="rId55"/>
    <p:sldId id="504" r:id="rId56"/>
    <p:sldId id="505" r:id="rId57"/>
    <p:sldId id="506" r:id="rId58"/>
    <p:sldId id="508" r:id="rId59"/>
    <p:sldId id="510" r:id="rId60"/>
    <p:sldId id="511" r:id="rId6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7E176E40-450B-469F-80F2-5A398AC7FCDB}">
          <p14:sldIdLst>
            <p14:sldId id="256"/>
            <p14:sldId id="444"/>
            <p14:sldId id="449"/>
            <p14:sldId id="450"/>
            <p14:sldId id="451"/>
            <p14:sldId id="452"/>
            <p14:sldId id="458"/>
            <p14:sldId id="453"/>
            <p14:sldId id="455"/>
            <p14:sldId id="454"/>
            <p14:sldId id="457"/>
            <p14:sldId id="459"/>
            <p14:sldId id="470"/>
            <p14:sldId id="460"/>
            <p14:sldId id="469"/>
            <p14:sldId id="461"/>
            <p14:sldId id="462"/>
            <p14:sldId id="464"/>
            <p14:sldId id="465"/>
            <p14:sldId id="466"/>
            <p14:sldId id="467"/>
            <p14:sldId id="468"/>
            <p14:sldId id="471"/>
            <p14:sldId id="473"/>
            <p14:sldId id="472"/>
            <p14:sldId id="474"/>
            <p14:sldId id="476"/>
            <p14:sldId id="479"/>
            <p14:sldId id="477"/>
            <p14:sldId id="448"/>
            <p14:sldId id="478"/>
            <p14:sldId id="480"/>
            <p14:sldId id="482"/>
            <p14:sldId id="483"/>
            <p14:sldId id="484"/>
            <p14:sldId id="485"/>
            <p14:sldId id="487"/>
            <p14:sldId id="489"/>
            <p14:sldId id="486"/>
            <p14:sldId id="490"/>
            <p14:sldId id="488"/>
            <p14:sldId id="492"/>
            <p14:sldId id="491"/>
            <p14:sldId id="493"/>
            <p14:sldId id="495"/>
            <p14:sldId id="494"/>
            <p14:sldId id="498"/>
            <p14:sldId id="497"/>
            <p14:sldId id="500"/>
            <p14:sldId id="501"/>
            <p14:sldId id="499"/>
            <p14:sldId id="502"/>
            <p14:sldId id="503"/>
            <p14:sldId id="507"/>
            <p14:sldId id="504"/>
            <p14:sldId id="505"/>
            <p14:sldId id="506"/>
            <p14:sldId id="508"/>
            <p14:sldId id="510"/>
            <p14:sldId id="51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375" autoAdjust="0"/>
    <p:restoredTop sz="93063" autoAdjust="0"/>
  </p:normalViewPr>
  <p:slideViewPr>
    <p:cSldViewPr snapToGrid="0">
      <p:cViewPr varScale="1">
        <p:scale>
          <a:sx n="64" d="100"/>
          <a:sy n="64" d="100"/>
        </p:scale>
        <p:origin x="812" y="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09102F2-DF9D-4D6D-8BD6-278A0A0F1095}" type="datetimeFigureOut">
              <a:rPr lang="en-US" smtClean="0"/>
              <a:t>7/10/2017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1D5C583-2289-4256-800E-352E74075224}" type="slidenum">
              <a:rPr lang="en-US" smtClean="0"/>
              <a:t>‹#›</a:t>
            </a:fld>
            <a:endParaRPr lang="en-US"/>
          </a:p>
        </p:txBody>
      </p:sp>
    </p:spTree>
    <p:extLst>
      <p:ext uri="{BB962C8B-B14F-4D97-AF65-F5344CB8AC3E}">
        <p14:creationId xmlns:p14="http://schemas.microsoft.com/office/powerpoint/2010/main" val="20144031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67DC52D-7E48-4EA9-8E87-BBE4C8077796}" type="datetimeFigureOut">
              <a:rPr lang="en-US" smtClean="0"/>
              <a:t>7/10/2017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42C163-B0F3-4D81-A2F5-F7EA8426EB70}" type="slidenum">
              <a:rPr lang="en-US" smtClean="0"/>
              <a:t>‹#›</a:t>
            </a:fld>
            <a:endParaRPr lang="en-US"/>
          </a:p>
        </p:txBody>
      </p:sp>
    </p:spTree>
    <p:extLst>
      <p:ext uri="{BB962C8B-B14F-4D97-AF65-F5344CB8AC3E}">
        <p14:creationId xmlns:p14="http://schemas.microsoft.com/office/powerpoint/2010/main" val="16542446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67DC52D-7E48-4EA9-8E87-BBE4C8077796}" type="datetimeFigureOut">
              <a:rPr lang="en-US" smtClean="0"/>
              <a:t>7/10/2017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42C163-B0F3-4D81-A2F5-F7EA8426EB70}" type="slidenum">
              <a:rPr lang="en-US" smtClean="0"/>
              <a:t>‹#›</a:t>
            </a:fld>
            <a:endParaRPr lang="en-US"/>
          </a:p>
        </p:txBody>
      </p:sp>
    </p:spTree>
    <p:extLst>
      <p:ext uri="{BB962C8B-B14F-4D97-AF65-F5344CB8AC3E}">
        <p14:creationId xmlns:p14="http://schemas.microsoft.com/office/powerpoint/2010/main" val="35194680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67DC52D-7E48-4EA9-8E87-BBE4C8077796}" type="datetimeFigureOut">
              <a:rPr lang="en-US" smtClean="0"/>
              <a:t>7/10/2017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42C163-B0F3-4D81-A2F5-F7EA8426EB70}" type="slidenum">
              <a:rPr lang="en-US" smtClean="0"/>
              <a:t>‹#›</a:t>
            </a:fld>
            <a:endParaRPr lang="en-US"/>
          </a:p>
        </p:txBody>
      </p:sp>
    </p:spTree>
    <p:extLst>
      <p:ext uri="{BB962C8B-B14F-4D97-AF65-F5344CB8AC3E}">
        <p14:creationId xmlns:p14="http://schemas.microsoft.com/office/powerpoint/2010/main" val="67843101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Title, Sub, Content and Taglline">
    <p:spTree>
      <p:nvGrpSpPr>
        <p:cNvPr id="1" name=""/>
        <p:cNvGrpSpPr/>
        <p:nvPr/>
      </p:nvGrpSpPr>
      <p:grpSpPr>
        <a:xfrm>
          <a:off x="0" y="0"/>
          <a:ext cx="0" cy="0"/>
          <a:chOff x="0" y="0"/>
          <a:chExt cx="0" cy="0"/>
        </a:xfrm>
      </p:grpSpPr>
      <p:sp>
        <p:nvSpPr>
          <p:cNvPr id="6" name="TextBox 6"/>
          <p:cNvSpPr txBox="1">
            <a:spLocks noChangeArrowheads="1"/>
          </p:cNvSpPr>
          <p:nvPr/>
        </p:nvSpPr>
        <p:spPr bwMode="auto">
          <a:xfrm>
            <a:off x="11776075" y="1514475"/>
            <a:ext cx="12192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a:lnSpc>
                <a:spcPts val="1800"/>
              </a:lnSpc>
            </a:pPr>
            <a:endParaRPr lang="en-US" altLang="en-US" sz="1400" b="1"/>
          </a:p>
        </p:txBody>
      </p:sp>
      <p:sp>
        <p:nvSpPr>
          <p:cNvPr id="8" name="TextBox 7"/>
          <p:cNvSpPr txBox="1">
            <a:spLocks noChangeArrowheads="1"/>
          </p:cNvSpPr>
          <p:nvPr/>
        </p:nvSpPr>
        <p:spPr bwMode="auto">
          <a:xfrm>
            <a:off x="11776075" y="1514475"/>
            <a:ext cx="12192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defTabSz="457200" fontAlgn="base">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defTabSz="457200" fontAlgn="base">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defTabSz="457200" fontAlgn="base">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defTabSz="457200" fontAlgn="base">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a:lnSpc>
                <a:spcPts val="1800"/>
              </a:lnSpc>
            </a:pPr>
            <a:endParaRPr lang="en-US" altLang="en-US" sz="1400" b="1"/>
          </a:p>
        </p:txBody>
      </p:sp>
      <p:sp>
        <p:nvSpPr>
          <p:cNvPr id="7" name="Title 1"/>
          <p:cNvSpPr>
            <a:spLocks noGrp="1"/>
          </p:cNvSpPr>
          <p:nvPr>
            <p:ph type="title"/>
          </p:nvPr>
        </p:nvSpPr>
        <p:spPr>
          <a:xfrm>
            <a:off x="685800" y="682625"/>
            <a:ext cx="10826496" cy="369332"/>
          </a:xfrm>
        </p:spPr>
        <p:txBody>
          <a:bodyPr/>
          <a:lstStyle>
            <a:lvl1pPr>
              <a:defRPr/>
            </a:lvl1pPr>
          </a:lstStyle>
          <a:p>
            <a:r>
              <a:rPr lang="en-US" smtClean="0"/>
              <a:t>Click to edit Master title style</a:t>
            </a:r>
            <a:endParaRPr lang="en-US" dirty="0"/>
          </a:p>
        </p:txBody>
      </p:sp>
      <p:sp>
        <p:nvSpPr>
          <p:cNvPr id="9" name="Content Placeholder 21"/>
          <p:cNvSpPr>
            <a:spLocks noGrp="1"/>
          </p:cNvSpPr>
          <p:nvPr>
            <p:ph sz="quarter" idx="18"/>
          </p:nvPr>
        </p:nvSpPr>
        <p:spPr>
          <a:xfrm>
            <a:off x="914400" y="1828800"/>
            <a:ext cx="10369296" cy="3429000"/>
          </a:xfrm>
        </p:spPr>
        <p:txBody>
          <a:bodyPr/>
          <a:lstStyle/>
          <a:p>
            <a:pPr lvl="0"/>
            <a:r>
              <a:rPr lang="en-US" dirty="0" smtClean="0"/>
              <a:t>Click to edit Master text styles</a:t>
            </a:r>
          </a:p>
          <a:p>
            <a:pPr lvl="1"/>
            <a:r>
              <a:rPr lang="en-US" dirty="0" smtClean="0"/>
              <a:t>Second level</a:t>
            </a:r>
          </a:p>
          <a:p>
            <a:pPr lvl="2"/>
            <a:r>
              <a:rPr lang="en-US" dirty="0" smtClean="0"/>
              <a:t>Third level</a:t>
            </a:r>
          </a:p>
        </p:txBody>
      </p:sp>
      <p:sp>
        <p:nvSpPr>
          <p:cNvPr id="10" name="Text Placeholder 9"/>
          <p:cNvSpPr>
            <a:spLocks noGrp="1"/>
          </p:cNvSpPr>
          <p:nvPr>
            <p:ph type="body" sz="quarter" idx="16"/>
          </p:nvPr>
        </p:nvSpPr>
        <p:spPr>
          <a:xfrm>
            <a:off x="685800" y="1097309"/>
            <a:ext cx="10826496" cy="246221"/>
          </a:xfrm>
        </p:spPr>
        <p:txBody>
          <a:bodyPr rtlCol="0">
            <a:spAutoFit/>
          </a:bodyPr>
          <a:lstStyle>
            <a:lvl1pPr marL="0" indent="0" algn="l" defTabSz="457200" rtl="0" eaLnBrk="1" latinLnBrk="0" hangingPunct="1">
              <a:lnSpc>
                <a:spcPct val="100000"/>
              </a:lnSpc>
              <a:spcBef>
                <a:spcPct val="0"/>
              </a:spcBef>
              <a:spcAft>
                <a:spcPts val="0"/>
              </a:spcAft>
              <a:buNone/>
              <a:defRPr lang="en-US" sz="1600" b="1" kern="1200" dirty="0" smtClean="0">
                <a:solidFill>
                  <a:srgbClr val="94E6FF"/>
                </a:solidFill>
                <a:latin typeface="+mj-lt"/>
                <a:ea typeface="+mj-ea"/>
                <a:cs typeface="Arial"/>
              </a:defRPr>
            </a:lvl1pPr>
            <a:lvl2pPr algn="l" defTabSz="457200" rtl="0" eaLnBrk="1" latinLnBrk="0" hangingPunct="1">
              <a:lnSpc>
                <a:spcPct val="100000"/>
              </a:lnSpc>
              <a:spcBef>
                <a:spcPct val="0"/>
              </a:spcBef>
              <a:buNone/>
              <a:defRPr lang="en-US" sz="2400" b="1" kern="1200" dirty="0" smtClean="0">
                <a:solidFill>
                  <a:schemeClr val="tx1"/>
                </a:solidFill>
                <a:latin typeface="+mj-lt"/>
                <a:ea typeface="+mj-ea"/>
                <a:cs typeface="Arial"/>
              </a:defRPr>
            </a:lvl2pPr>
            <a:lvl3pPr algn="l" defTabSz="457200" rtl="0" eaLnBrk="1" latinLnBrk="0" hangingPunct="1">
              <a:lnSpc>
                <a:spcPct val="100000"/>
              </a:lnSpc>
              <a:spcBef>
                <a:spcPct val="0"/>
              </a:spcBef>
              <a:buNone/>
              <a:defRPr lang="en-US" sz="2400" b="1" kern="1200" dirty="0" smtClean="0">
                <a:solidFill>
                  <a:schemeClr val="tx1"/>
                </a:solidFill>
                <a:latin typeface="+mj-lt"/>
                <a:ea typeface="+mj-ea"/>
                <a:cs typeface="Arial"/>
              </a:defRPr>
            </a:lvl3pPr>
            <a:lvl4pPr algn="l" defTabSz="457200" rtl="0" eaLnBrk="1" latinLnBrk="0" hangingPunct="1">
              <a:lnSpc>
                <a:spcPct val="100000"/>
              </a:lnSpc>
              <a:spcBef>
                <a:spcPct val="0"/>
              </a:spcBef>
              <a:buNone/>
              <a:defRPr lang="en-US" sz="2400" b="1" kern="1200" dirty="0" smtClean="0">
                <a:solidFill>
                  <a:schemeClr val="tx1"/>
                </a:solidFill>
                <a:latin typeface="+mj-lt"/>
                <a:ea typeface="+mj-ea"/>
                <a:cs typeface="Arial"/>
              </a:defRPr>
            </a:lvl4pPr>
            <a:lvl5pPr algn="l" defTabSz="457200" rtl="0" eaLnBrk="1" latinLnBrk="0" hangingPunct="1">
              <a:lnSpc>
                <a:spcPct val="100000"/>
              </a:lnSpc>
              <a:spcBef>
                <a:spcPct val="0"/>
              </a:spcBef>
              <a:buNone/>
              <a:defRPr lang="en-US" sz="2400" b="1" kern="1200" dirty="0" smtClean="0">
                <a:solidFill>
                  <a:schemeClr val="tx1"/>
                </a:solidFill>
                <a:latin typeface="+mj-lt"/>
                <a:ea typeface="+mj-ea"/>
                <a:cs typeface="Arial"/>
              </a:defRPr>
            </a:lvl5pPr>
          </a:lstStyle>
          <a:p>
            <a:pPr lvl="0"/>
            <a:r>
              <a:rPr lang="en-US" smtClean="0"/>
              <a:t>Click to edit Master text styles</a:t>
            </a:r>
          </a:p>
        </p:txBody>
      </p:sp>
      <p:sp>
        <p:nvSpPr>
          <p:cNvPr id="12" name="Text Placeholder 25"/>
          <p:cNvSpPr>
            <a:spLocks noGrp="1"/>
          </p:cNvSpPr>
          <p:nvPr>
            <p:ph type="body" sz="quarter" idx="20"/>
          </p:nvPr>
        </p:nvSpPr>
        <p:spPr>
          <a:xfrm>
            <a:off x="685800" y="6185356"/>
            <a:ext cx="10826496" cy="215444"/>
          </a:xfrm>
        </p:spPr>
        <p:txBody>
          <a:bodyPr anchor="b">
            <a:spAutoFit/>
          </a:bodyPr>
          <a:lstStyle>
            <a:lvl1pPr marL="0" indent="0" algn="r">
              <a:spcBef>
                <a:spcPts val="0"/>
              </a:spcBef>
              <a:spcAft>
                <a:spcPts val="0"/>
              </a:spcAft>
              <a:buNone/>
              <a:defRPr sz="1400" b="0" i="1" baseline="0">
                <a:solidFill>
                  <a:schemeClr val="tx2"/>
                </a:solidFill>
              </a:defRPr>
            </a:lvl1pPr>
            <a:lvl2pPr marL="0" indent="0" algn="r">
              <a:buNone/>
              <a:defRPr sz="1600"/>
            </a:lvl2pPr>
            <a:lvl3pPr marL="0" indent="0" algn="r">
              <a:buNone/>
              <a:defRPr sz="1600"/>
            </a:lvl3pPr>
            <a:lvl4pPr marL="0" indent="0" algn="r">
              <a:buNone/>
              <a:defRPr sz="1600"/>
            </a:lvl4pPr>
            <a:lvl5pPr marL="0" indent="0" algn="r">
              <a:buNone/>
              <a:defRPr sz="1600"/>
            </a:lvl5pPr>
          </a:lstStyle>
          <a:p>
            <a:pPr lvl="0"/>
            <a:r>
              <a:rPr lang="en-US" smtClean="0"/>
              <a:t>Click to edit Master text styles</a:t>
            </a:r>
          </a:p>
        </p:txBody>
      </p:sp>
      <p:sp>
        <p:nvSpPr>
          <p:cNvPr id="11" name="Date Placeholder 3"/>
          <p:cNvSpPr>
            <a:spLocks noGrp="1"/>
          </p:cNvSpPr>
          <p:nvPr>
            <p:ph type="dt" sz="half" idx="21"/>
          </p:nvPr>
        </p:nvSpPr>
        <p:spPr/>
        <p:txBody>
          <a:bodyPr/>
          <a:lstStyle>
            <a:lvl1pPr algn="l">
              <a:defRPr sz="900" smtClean="0">
                <a:solidFill>
                  <a:schemeClr val="tx1">
                    <a:tint val="75000"/>
                  </a:schemeClr>
                </a:solidFill>
              </a:defRPr>
            </a:lvl1pPr>
          </a:lstStyle>
          <a:p>
            <a:pPr>
              <a:defRPr/>
            </a:pPr>
            <a:fld id="{0AB1CED6-CBF5-4B48-B2DE-9A7CEABF2DFF}" type="datetime1">
              <a:rPr lang="en-US"/>
              <a:pPr>
                <a:defRPr/>
              </a:pPr>
              <a:t>7/10/2017</a:t>
            </a:fld>
            <a:endParaRPr lang="en-US" dirty="0"/>
          </a:p>
        </p:txBody>
      </p:sp>
      <p:sp>
        <p:nvSpPr>
          <p:cNvPr id="13" name="Footer Placeholder 4"/>
          <p:cNvSpPr>
            <a:spLocks noGrp="1"/>
          </p:cNvSpPr>
          <p:nvPr>
            <p:ph type="ftr" sz="quarter" idx="22"/>
          </p:nvPr>
        </p:nvSpPr>
        <p:spPr/>
        <p:txBody>
          <a:bodyPr/>
          <a:lstStyle>
            <a:lvl1pPr algn="r">
              <a:defRPr sz="900" dirty="0">
                <a:solidFill>
                  <a:schemeClr val="tx1">
                    <a:tint val="75000"/>
                  </a:schemeClr>
                </a:solidFill>
              </a:defRPr>
            </a:lvl1pPr>
          </a:lstStyle>
          <a:p>
            <a:pPr>
              <a:defRPr/>
            </a:pPr>
            <a:endParaRPr lang="en-US"/>
          </a:p>
        </p:txBody>
      </p:sp>
      <p:sp>
        <p:nvSpPr>
          <p:cNvPr id="14" name="Slide Number Placeholder 5"/>
          <p:cNvSpPr>
            <a:spLocks noGrp="1"/>
          </p:cNvSpPr>
          <p:nvPr>
            <p:ph type="sldNum" sz="quarter" idx="23"/>
          </p:nvPr>
        </p:nvSpPr>
        <p:spPr/>
        <p:txBody>
          <a:bodyPr/>
          <a:lstStyle>
            <a:lvl1pPr algn="l">
              <a:defRPr sz="900" smtClean="0">
                <a:solidFill>
                  <a:schemeClr val="tx1">
                    <a:tint val="75000"/>
                  </a:schemeClr>
                </a:solidFill>
              </a:defRPr>
            </a:lvl1pPr>
          </a:lstStyle>
          <a:p>
            <a:pPr>
              <a:defRPr/>
            </a:pPr>
            <a:fld id="{005B016C-430E-4015-BCE5-5E17D693F5A0}" type="slidenum">
              <a:rPr lang="en-US"/>
              <a:pPr>
                <a:defRPr/>
              </a:pPr>
              <a:t>‹#›</a:t>
            </a:fld>
            <a:endParaRPr lang="en-US" dirty="0"/>
          </a:p>
        </p:txBody>
      </p:sp>
    </p:spTree>
    <p:extLst>
      <p:ext uri="{BB962C8B-B14F-4D97-AF65-F5344CB8AC3E}">
        <p14:creationId xmlns:p14="http://schemas.microsoft.com/office/powerpoint/2010/main" val="4285721787"/>
      </p:ext>
    </p:extLst>
  </p:cSld>
  <p:clrMapOvr>
    <a:masterClrMapping/>
  </p:clrMapOvr>
  <p:transitio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67DC52D-7E48-4EA9-8E87-BBE4C8077796}" type="datetimeFigureOut">
              <a:rPr lang="en-US" smtClean="0"/>
              <a:t>7/10/2017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42C163-B0F3-4D81-A2F5-F7EA8426EB70}" type="slidenum">
              <a:rPr lang="en-US" smtClean="0"/>
              <a:t>‹#›</a:t>
            </a:fld>
            <a:endParaRPr lang="en-US"/>
          </a:p>
        </p:txBody>
      </p:sp>
    </p:spTree>
    <p:extLst>
      <p:ext uri="{BB962C8B-B14F-4D97-AF65-F5344CB8AC3E}">
        <p14:creationId xmlns:p14="http://schemas.microsoft.com/office/powerpoint/2010/main" val="8350507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167DC52D-7E48-4EA9-8E87-BBE4C8077796}" type="datetimeFigureOut">
              <a:rPr lang="en-US" smtClean="0"/>
              <a:t>7/10/2017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42C163-B0F3-4D81-A2F5-F7EA8426EB70}" type="slidenum">
              <a:rPr lang="en-US" smtClean="0"/>
              <a:t>‹#›</a:t>
            </a:fld>
            <a:endParaRPr lang="en-US"/>
          </a:p>
        </p:txBody>
      </p:sp>
    </p:spTree>
    <p:extLst>
      <p:ext uri="{BB962C8B-B14F-4D97-AF65-F5344CB8AC3E}">
        <p14:creationId xmlns:p14="http://schemas.microsoft.com/office/powerpoint/2010/main" val="28493481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67DC52D-7E48-4EA9-8E87-BBE4C8077796}" type="datetimeFigureOut">
              <a:rPr lang="en-US" smtClean="0"/>
              <a:t>7/10/2017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42C163-B0F3-4D81-A2F5-F7EA8426EB70}" type="slidenum">
              <a:rPr lang="en-US" smtClean="0"/>
              <a:t>‹#›</a:t>
            </a:fld>
            <a:endParaRPr lang="en-US"/>
          </a:p>
        </p:txBody>
      </p:sp>
    </p:spTree>
    <p:extLst>
      <p:ext uri="{BB962C8B-B14F-4D97-AF65-F5344CB8AC3E}">
        <p14:creationId xmlns:p14="http://schemas.microsoft.com/office/powerpoint/2010/main" val="12650540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67DC52D-7E48-4EA9-8E87-BBE4C8077796}" type="datetimeFigureOut">
              <a:rPr lang="en-US" smtClean="0"/>
              <a:t>7/10/2017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842C163-B0F3-4D81-A2F5-F7EA8426EB70}" type="slidenum">
              <a:rPr lang="en-US" smtClean="0"/>
              <a:t>‹#›</a:t>
            </a:fld>
            <a:endParaRPr lang="en-US"/>
          </a:p>
        </p:txBody>
      </p:sp>
    </p:spTree>
    <p:extLst>
      <p:ext uri="{BB962C8B-B14F-4D97-AF65-F5344CB8AC3E}">
        <p14:creationId xmlns:p14="http://schemas.microsoft.com/office/powerpoint/2010/main" val="34059051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67DC52D-7E48-4EA9-8E87-BBE4C8077796}" type="datetimeFigureOut">
              <a:rPr lang="en-US" smtClean="0"/>
              <a:t>7/10/2017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842C163-B0F3-4D81-A2F5-F7EA8426EB70}" type="slidenum">
              <a:rPr lang="en-US" smtClean="0"/>
              <a:t>‹#›</a:t>
            </a:fld>
            <a:endParaRPr lang="en-US"/>
          </a:p>
        </p:txBody>
      </p:sp>
    </p:spTree>
    <p:extLst>
      <p:ext uri="{BB962C8B-B14F-4D97-AF65-F5344CB8AC3E}">
        <p14:creationId xmlns:p14="http://schemas.microsoft.com/office/powerpoint/2010/main" val="3618845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67DC52D-7E48-4EA9-8E87-BBE4C8077796}" type="datetimeFigureOut">
              <a:rPr lang="en-US" smtClean="0"/>
              <a:t>7/10/2017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42C163-B0F3-4D81-A2F5-F7EA8426EB70}" type="slidenum">
              <a:rPr lang="en-US" smtClean="0"/>
              <a:t>‹#›</a:t>
            </a:fld>
            <a:endParaRPr lang="en-US"/>
          </a:p>
        </p:txBody>
      </p:sp>
    </p:spTree>
    <p:extLst>
      <p:ext uri="{BB962C8B-B14F-4D97-AF65-F5344CB8AC3E}">
        <p14:creationId xmlns:p14="http://schemas.microsoft.com/office/powerpoint/2010/main" val="9829996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167DC52D-7E48-4EA9-8E87-BBE4C8077796}" type="datetimeFigureOut">
              <a:rPr lang="en-US" smtClean="0"/>
              <a:t>7/10/2017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42C163-B0F3-4D81-A2F5-F7EA8426EB70}" type="slidenum">
              <a:rPr lang="en-US" smtClean="0"/>
              <a:t>‹#›</a:t>
            </a:fld>
            <a:endParaRPr lang="en-US"/>
          </a:p>
        </p:txBody>
      </p:sp>
    </p:spTree>
    <p:extLst>
      <p:ext uri="{BB962C8B-B14F-4D97-AF65-F5344CB8AC3E}">
        <p14:creationId xmlns:p14="http://schemas.microsoft.com/office/powerpoint/2010/main" val="36119439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167DC52D-7E48-4EA9-8E87-BBE4C8077796}" type="datetimeFigureOut">
              <a:rPr lang="en-US" smtClean="0"/>
              <a:t>7/10/2017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42C163-B0F3-4D81-A2F5-F7EA8426EB70}" type="slidenum">
              <a:rPr lang="en-US" smtClean="0"/>
              <a:t>‹#›</a:t>
            </a:fld>
            <a:endParaRPr lang="en-US"/>
          </a:p>
        </p:txBody>
      </p:sp>
    </p:spTree>
    <p:extLst>
      <p:ext uri="{BB962C8B-B14F-4D97-AF65-F5344CB8AC3E}">
        <p14:creationId xmlns:p14="http://schemas.microsoft.com/office/powerpoint/2010/main" val="18671413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67DC52D-7E48-4EA9-8E87-BBE4C8077796}" type="datetimeFigureOut">
              <a:rPr lang="en-US" smtClean="0"/>
              <a:t>7/10/2017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42C163-B0F3-4D81-A2F5-F7EA8426EB70}" type="slidenum">
              <a:rPr lang="en-US" smtClean="0"/>
              <a:t>‹#›</a:t>
            </a:fld>
            <a:endParaRPr lang="en-US"/>
          </a:p>
        </p:txBody>
      </p:sp>
    </p:spTree>
    <p:extLst>
      <p:ext uri="{BB962C8B-B14F-4D97-AF65-F5344CB8AC3E}">
        <p14:creationId xmlns:p14="http://schemas.microsoft.com/office/powerpoint/2010/main" val="380548741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help.arcgis.com/en/arcgisdesktop/10.0/help/index.html#/How_the_cost_distance_tools_work/009z00000025000000/" TargetMode="External"/><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2.gif"/><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3.gif"/><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image" Target="../media/image14.gif"/><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image" Target="../media/image16.gif"/><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0.gif"/><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image" Target="../media/image35.png"/><Relationship Id="rId1" Type="http://schemas.openxmlformats.org/officeDocument/2006/relationships/slideLayout" Target="../slideLayouts/slideLayout7.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3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4" Type="http://schemas.openxmlformats.org/officeDocument/2006/relationships/image" Target="../media/image47.jpeg"/></Relationships>
</file>

<file path=ppt/slides/_rels/slide3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4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8.jpg"/><Relationship Id="rId2" Type="http://schemas.openxmlformats.org/officeDocument/2006/relationships/image" Target="../media/image57.jp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61.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jp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70.jp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71.gif"/><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2.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85850" y="992493"/>
            <a:ext cx="10020300" cy="2387600"/>
          </a:xfrm>
        </p:spPr>
        <p:txBody>
          <a:bodyPr>
            <a:normAutofit/>
          </a:bodyPr>
          <a:lstStyle/>
          <a:p>
            <a:r>
              <a:rPr lang="en-US" sz="4000" dirty="0" smtClean="0"/>
              <a:t>Applied Geographic Information Systems and GIS Programming</a:t>
            </a:r>
            <a:br>
              <a:rPr lang="en-US" sz="4000" dirty="0" smtClean="0"/>
            </a:br>
            <a:r>
              <a:rPr lang="en-US" sz="4000" dirty="0" smtClean="0"/>
              <a:t/>
            </a:r>
            <a:br>
              <a:rPr lang="en-US" sz="4000" dirty="0" smtClean="0"/>
            </a:br>
            <a:r>
              <a:rPr lang="en-US" sz="4000" dirty="0" smtClean="0"/>
              <a:t>Day 6: Accessibility Analysis</a:t>
            </a:r>
            <a:endParaRPr lang="en-US" sz="4000" dirty="0"/>
          </a:p>
        </p:txBody>
      </p:sp>
      <p:sp>
        <p:nvSpPr>
          <p:cNvPr id="3" name="Subtitle 2"/>
          <p:cNvSpPr>
            <a:spLocks noGrp="1"/>
          </p:cNvSpPr>
          <p:nvPr>
            <p:ph type="subTitle" idx="1"/>
          </p:nvPr>
        </p:nvSpPr>
        <p:spPr/>
        <p:txBody>
          <a:bodyPr/>
          <a:lstStyle/>
          <a:p>
            <a:r>
              <a:rPr lang="en-US" dirty="0" smtClean="0"/>
              <a:t>Yi </a:t>
            </a:r>
            <a:r>
              <a:rPr lang="en-US" dirty="0" err="1" smtClean="0"/>
              <a:t>Qiang</a:t>
            </a:r>
            <a:endParaRPr lang="en-US" dirty="0"/>
          </a:p>
          <a:p>
            <a:r>
              <a:rPr lang="en-US" dirty="0" smtClean="0"/>
              <a:t>Department of Geography</a:t>
            </a:r>
          </a:p>
          <a:p>
            <a:r>
              <a:rPr lang="en-US" dirty="0" smtClean="0"/>
              <a:t>University of Hawaii - </a:t>
            </a:r>
            <a:r>
              <a:rPr lang="en-US" dirty="0" err="1" smtClean="0"/>
              <a:t>Manoa</a:t>
            </a:r>
            <a:endParaRPr lang="en-US" dirty="0" smtClean="0"/>
          </a:p>
        </p:txBody>
      </p:sp>
    </p:spTree>
    <p:extLst>
      <p:ext uri="{BB962C8B-B14F-4D97-AF65-F5344CB8AC3E}">
        <p14:creationId xmlns:p14="http://schemas.microsoft.com/office/powerpoint/2010/main" val="322564579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551656" y="3086461"/>
            <a:ext cx="9195109" cy="3490451"/>
          </a:xfrm>
          <a:prstGeom prst="rect">
            <a:avLst/>
          </a:prstGeom>
        </p:spPr>
      </p:pic>
      <p:sp>
        <p:nvSpPr>
          <p:cNvPr id="3" name="TextBox 2"/>
          <p:cNvSpPr txBox="1"/>
          <p:nvPr/>
        </p:nvSpPr>
        <p:spPr>
          <a:xfrm>
            <a:off x="5991787" y="6384562"/>
            <a:ext cx="1783180" cy="430887"/>
          </a:xfrm>
          <a:prstGeom prst="rect">
            <a:avLst/>
          </a:prstGeom>
          <a:noFill/>
        </p:spPr>
        <p:txBody>
          <a:bodyPr wrap="none" rtlCol="0">
            <a:spAutoFit/>
          </a:bodyPr>
          <a:lstStyle/>
          <a:p>
            <a:r>
              <a:rPr lang="en-US" sz="2200" b="1" dirty="0" smtClean="0"/>
              <a:t>(Cost surface)</a:t>
            </a:r>
            <a:endParaRPr lang="en-US" sz="2200" b="1" dirty="0"/>
          </a:p>
        </p:txBody>
      </p:sp>
      <p:sp>
        <p:nvSpPr>
          <p:cNvPr id="4" name="Rectangle 3"/>
          <p:cNvSpPr/>
          <p:nvPr/>
        </p:nvSpPr>
        <p:spPr>
          <a:xfrm>
            <a:off x="570271" y="830949"/>
            <a:ext cx="9930580" cy="1785104"/>
          </a:xfrm>
          <a:prstGeom prst="rect">
            <a:avLst/>
          </a:prstGeom>
        </p:spPr>
        <p:txBody>
          <a:bodyPr wrap="square">
            <a:spAutoFit/>
          </a:bodyPr>
          <a:lstStyle/>
          <a:p>
            <a:pPr marL="285750" indent="-285750">
              <a:buFont typeface="Arial" panose="020B0604020202020204" pitchFamily="34" charset="0"/>
              <a:buChar char="•"/>
            </a:pPr>
            <a:r>
              <a:rPr lang="en-US" sz="2200" dirty="0" smtClean="0"/>
              <a:t>An iterative </a:t>
            </a:r>
            <a:r>
              <a:rPr lang="en-US" sz="2200" dirty="0"/>
              <a:t>process that begins with the source cells. </a:t>
            </a:r>
            <a:endParaRPr lang="en-US" sz="2200" dirty="0" smtClean="0"/>
          </a:p>
          <a:p>
            <a:pPr marL="285750" indent="-285750">
              <a:buFont typeface="Arial" panose="020B0604020202020204" pitchFamily="34" charset="0"/>
              <a:buChar char="•"/>
            </a:pPr>
            <a:r>
              <a:rPr lang="en-US" sz="2200" dirty="0" smtClean="0"/>
              <a:t>The </a:t>
            </a:r>
            <a:r>
              <a:rPr lang="en-US" sz="2200" dirty="0"/>
              <a:t>goal of each cell is to be assigned quickly to the output cost-distance raster</a:t>
            </a:r>
            <a:r>
              <a:rPr lang="en-US" sz="2200" dirty="0" smtClean="0"/>
              <a:t>.</a:t>
            </a:r>
          </a:p>
          <a:p>
            <a:pPr marL="285750" indent="-285750">
              <a:buFont typeface="Arial" panose="020B0604020202020204" pitchFamily="34" charset="0"/>
              <a:buChar char="•"/>
            </a:pPr>
            <a:r>
              <a:rPr lang="en-US" sz="2200" dirty="0" smtClean="0"/>
              <a:t>Detailed description: </a:t>
            </a:r>
          </a:p>
          <a:p>
            <a:pPr marL="285750" indent="-285750">
              <a:buFont typeface="Arial" panose="020B0604020202020204" pitchFamily="34" charset="0"/>
              <a:buChar char="•"/>
            </a:pPr>
            <a:r>
              <a:rPr lang="en-US" sz="2200" dirty="0">
                <a:hlinkClick r:id="rId3"/>
              </a:rPr>
              <a:t>http://help.arcgis.com/en/arcgisdesktop/10.0/help/index.html#/How_the_cost_distance_tools_work/009z00000025000000</a:t>
            </a:r>
            <a:r>
              <a:rPr lang="en-US" sz="2200" dirty="0" smtClean="0">
                <a:hlinkClick r:id="rId3"/>
              </a:rPr>
              <a:t>/</a:t>
            </a:r>
            <a:endParaRPr lang="en-US" sz="2200" dirty="0" smtClean="0"/>
          </a:p>
        </p:txBody>
      </p:sp>
      <p:sp>
        <p:nvSpPr>
          <p:cNvPr id="5" name="TextBox 4"/>
          <p:cNvSpPr txBox="1"/>
          <p:nvPr/>
        </p:nvSpPr>
        <p:spPr>
          <a:xfrm>
            <a:off x="570271" y="232757"/>
            <a:ext cx="7670241" cy="584775"/>
          </a:xfrm>
          <a:prstGeom prst="rect">
            <a:avLst/>
          </a:prstGeom>
          <a:noFill/>
        </p:spPr>
        <p:txBody>
          <a:bodyPr wrap="none" rtlCol="0">
            <a:spAutoFit/>
          </a:bodyPr>
          <a:lstStyle/>
          <a:p>
            <a:r>
              <a:rPr lang="en-US" sz="3200" b="1" dirty="0" smtClean="0"/>
              <a:t>How to calculate accumulative distance cost</a:t>
            </a:r>
            <a:endParaRPr lang="en-US" sz="3200" b="1" dirty="0"/>
          </a:p>
        </p:txBody>
      </p:sp>
      <p:sp>
        <p:nvSpPr>
          <p:cNvPr id="6" name="TextBox 5"/>
          <p:cNvSpPr txBox="1"/>
          <p:nvPr/>
        </p:nvSpPr>
        <p:spPr>
          <a:xfrm>
            <a:off x="875071" y="2648720"/>
            <a:ext cx="1733167" cy="492443"/>
          </a:xfrm>
          <a:prstGeom prst="rect">
            <a:avLst/>
          </a:prstGeom>
          <a:noFill/>
        </p:spPr>
        <p:txBody>
          <a:bodyPr wrap="none" rtlCol="0">
            <a:spAutoFit/>
          </a:bodyPr>
          <a:lstStyle/>
          <a:p>
            <a:r>
              <a:rPr lang="en-US" sz="2600" b="1" dirty="0" smtClean="0"/>
              <a:t>The inputs:</a:t>
            </a:r>
            <a:endParaRPr lang="en-US" sz="2600" b="1" dirty="0"/>
          </a:p>
        </p:txBody>
      </p:sp>
      <p:sp>
        <p:nvSpPr>
          <p:cNvPr id="7" name="TextBox 6"/>
          <p:cNvSpPr txBox="1"/>
          <p:nvPr/>
        </p:nvSpPr>
        <p:spPr>
          <a:xfrm>
            <a:off x="2378432" y="6384561"/>
            <a:ext cx="1155316" cy="430887"/>
          </a:xfrm>
          <a:prstGeom prst="rect">
            <a:avLst/>
          </a:prstGeom>
          <a:noFill/>
        </p:spPr>
        <p:txBody>
          <a:bodyPr wrap="none" rtlCol="0">
            <a:spAutoFit/>
          </a:bodyPr>
          <a:lstStyle/>
          <a:p>
            <a:r>
              <a:rPr lang="en-US" sz="2200" b="1" dirty="0" smtClean="0"/>
              <a:t>(Source)</a:t>
            </a:r>
            <a:endParaRPr lang="en-US" sz="2200" b="1" dirty="0"/>
          </a:p>
        </p:txBody>
      </p:sp>
    </p:spTree>
    <p:extLst>
      <p:ext uri="{BB962C8B-B14F-4D97-AF65-F5344CB8AC3E}">
        <p14:creationId xmlns:p14="http://schemas.microsoft.com/office/powerpoint/2010/main" val="92273987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70271" y="817532"/>
            <a:ext cx="11287432" cy="2123658"/>
          </a:xfrm>
          <a:prstGeom prst="rect">
            <a:avLst/>
          </a:prstGeom>
        </p:spPr>
        <p:txBody>
          <a:bodyPr wrap="square">
            <a:spAutoFit/>
          </a:bodyPr>
          <a:lstStyle/>
          <a:p>
            <a:pPr marL="342900" indent="-342900">
              <a:buFont typeface="Arial" panose="020B0604020202020204" pitchFamily="34" charset="0"/>
              <a:buChar char="•"/>
            </a:pPr>
            <a:r>
              <a:rPr lang="en-US" sz="2200" dirty="0"/>
              <a:t>In the first iteration, the source cells are identified and assigned </a:t>
            </a:r>
            <a:r>
              <a:rPr lang="en-US" sz="2200" dirty="0" smtClean="0"/>
              <a:t>0. </a:t>
            </a:r>
          </a:p>
          <a:p>
            <a:pPr marL="342900" indent="-342900">
              <a:buFont typeface="Arial" panose="020B0604020202020204" pitchFamily="34" charset="0"/>
              <a:buChar char="•"/>
            </a:pPr>
            <a:r>
              <a:rPr lang="en-US" sz="2200" dirty="0" smtClean="0"/>
              <a:t>Next</a:t>
            </a:r>
            <a:r>
              <a:rPr lang="en-US" sz="2200" dirty="0"/>
              <a:t>, all the source cell's neighbors are activated, and a cost is assigned to the links between the source cell nodes and the neighboring cells' nodes using the above accumulative cost </a:t>
            </a:r>
            <a:r>
              <a:rPr lang="en-US" sz="2200" dirty="0" smtClean="0"/>
              <a:t>formulas.</a:t>
            </a:r>
          </a:p>
          <a:p>
            <a:pPr marL="342900" indent="-342900">
              <a:buFont typeface="Arial" panose="020B0604020202020204" pitchFamily="34" charset="0"/>
              <a:buChar char="•"/>
            </a:pPr>
            <a:r>
              <a:rPr lang="en-US" sz="2200" dirty="0" smtClean="0"/>
              <a:t>The accumulative cost values are arranged in a list from the lowest accumulative cost to the highest.</a:t>
            </a:r>
            <a:endParaRPr lang="en-US" sz="2200" dirty="0"/>
          </a:p>
        </p:txBody>
      </p:sp>
      <p:sp>
        <p:nvSpPr>
          <p:cNvPr id="5" name="TextBox 4"/>
          <p:cNvSpPr txBox="1"/>
          <p:nvPr/>
        </p:nvSpPr>
        <p:spPr>
          <a:xfrm>
            <a:off x="570271" y="232757"/>
            <a:ext cx="7670241" cy="584775"/>
          </a:xfrm>
          <a:prstGeom prst="rect">
            <a:avLst/>
          </a:prstGeom>
          <a:noFill/>
        </p:spPr>
        <p:txBody>
          <a:bodyPr wrap="none" rtlCol="0">
            <a:spAutoFit/>
          </a:bodyPr>
          <a:lstStyle/>
          <a:p>
            <a:r>
              <a:rPr lang="en-US" sz="3200" b="1" dirty="0" smtClean="0"/>
              <a:t>How to calculate accumulative distance cost</a:t>
            </a:r>
            <a:endParaRPr lang="en-US" sz="3200" b="1"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54002" y="3525965"/>
            <a:ext cx="7415738" cy="3335593"/>
          </a:xfrm>
          <a:prstGeom prst="rect">
            <a:avLst/>
          </a:prstGeom>
        </p:spPr>
      </p:pic>
    </p:spTree>
    <p:extLst>
      <p:ext uri="{BB962C8B-B14F-4D97-AF65-F5344CB8AC3E}">
        <p14:creationId xmlns:p14="http://schemas.microsoft.com/office/powerpoint/2010/main" val="339951406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70271" y="817532"/>
            <a:ext cx="11287432" cy="2123658"/>
          </a:xfrm>
          <a:prstGeom prst="rect">
            <a:avLst/>
          </a:prstGeom>
        </p:spPr>
        <p:txBody>
          <a:bodyPr wrap="square">
            <a:spAutoFit/>
          </a:bodyPr>
          <a:lstStyle/>
          <a:p>
            <a:pPr marL="342900" indent="-342900">
              <a:buFont typeface="Arial" panose="020B0604020202020204" pitchFamily="34" charset="0"/>
              <a:buChar char="•"/>
            </a:pPr>
            <a:r>
              <a:rPr lang="en-US" sz="2200" dirty="0"/>
              <a:t>The lowest cost cell is chosen from the active accumulative cost cell list, and the value for that cell location is assigned to the output cost-distance raster. </a:t>
            </a:r>
            <a:endParaRPr lang="en-US" sz="2200" dirty="0" smtClean="0"/>
          </a:p>
          <a:p>
            <a:pPr marL="342900" indent="-342900">
              <a:buFont typeface="Arial" panose="020B0604020202020204" pitchFamily="34" charset="0"/>
              <a:buChar char="•"/>
            </a:pPr>
            <a:r>
              <a:rPr lang="en-US" sz="2200" dirty="0" smtClean="0"/>
              <a:t>The </a:t>
            </a:r>
            <a:r>
              <a:rPr lang="en-US" sz="2200" dirty="0"/>
              <a:t>list of active cells expands to include the neighbors of the chosen cell, because those cells now have a way to reach a source. </a:t>
            </a:r>
            <a:endParaRPr lang="en-US" sz="2200" dirty="0" smtClean="0"/>
          </a:p>
          <a:p>
            <a:pPr marL="342900" indent="-342900">
              <a:buFont typeface="Arial" panose="020B0604020202020204" pitchFamily="34" charset="0"/>
              <a:buChar char="•"/>
            </a:pPr>
            <a:r>
              <a:rPr lang="en-US" sz="2200" dirty="0" smtClean="0"/>
              <a:t>Only </a:t>
            </a:r>
            <a:r>
              <a:rPr lang="en-US" sz="2200" dirty="0"/>
              <a:t>those cells that can possibly reach a source can be active in the list. The cost to move into these cells is calculated using the accumulative cost formulas.</a:t>
            </a:r>
          </a:p>
        </p:txBody>
      </p:sp>
      <p:sp>
        <p:nvSpPr>
          <p:cNvPr id="5" name="TextBox 4"/>
          <p:cNvSpPr txBox="1"/>
          <p:nvPr/>
        </p:nvSpPr>
        <p:spPr>
          <a:xfrm>
            <a:off x="570271" y="232757"/>
            <a:ext cx="7670241" cy="584775"/>
          </a:xfrm>
          <a:prstGeom prst="rect">
            <a:avLst/>
          </a:prstGeom>
          <a:noFill/>
        </p:spPr>
        <p:txBody>
          <a:bodyPr wrap="none" rtlCol="0">
            <a:spAutoFit/>
          </a:bodyPr>
          <a:lstStyle/>
          <a:p>
            <a:r>
              <a:rPr lang="en-US" sz="3200" b="1" dirty="0" smtClean="0"/>
              <a:t>How to calculate accumulative distance cost</a:t>
            </a:r>
            <a:endParaRPr lang="en-US" sz="3200" b="1"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32894" y="3278021"/>
            <a:ext cx="6353789" cy="2845171"/>
          </a:xfrm>
          <a:prstGeom prst="rect">
            <a:avLst/>
          </a:prstGeom>
        </p:spPr>
      </p:pic>
    </p:spTree>
    <p:extLst>
      <p:ext uri="{BB962C8B-B14F-4D97-AF65-F5344CB8AC3E}">
        <p14:creationId xmlns:p14="http://schemas.microsoft.com/office/powerpoint/2010/main" val="261068195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48929" y="1161661"/>
            <a:ext cx="11287432" cy="1538883"/>
          </a:xfrm>
          <a:prstGeom prst="rect">
            <a:avLst/>
          </a:prstGeom>
        </p:spPr>
        <p:txBody>
          <a:bodyPr wrap="square">
            <a:spAutoFit/>
          </a:bodyPr>
          <a:lstStyle/>
          <a:p>
            <a:r>
              <a:rPr lang="en-US" sz="2800" b="1" dirty="0" smtClean="0"/>
              <a:t>Backline</a:t>
            </a:r>
          </a:p>
          <a:p>
            <a:pPr marL="342900" indent="-342900">
              <a:buFont typeface="Arial" panose="020B0604020202020204" pitchFamily="34" charset="0"/>
              <a:buChar char="•"/>
            </a:pPr>
            <a:r>
              <a:rPr lang="en-US" sz="2200" dirty="0" smtClean="0"/>
              <a:t>The direction of least cost path from each cell to their neighborhood</a:t>
            </a:r>
          </a:p>
          <a:p>
            <a:pPr marL="342900" indent="-342900">
              <a:buFont typeface="Arial" panose="020B0604020202020204" pitchFamily="34" charset="0"/>
              <a:buChar char="•"/>
            </a:pPr>
            <a:r>
              <a:rPr lang="en-US" sz="2200" dirty="0" smtClean="0"/>
              <a:t>In each iteration, the back-line direction of cells added to the cost distance will be saved in another raster </a:t>
            </a:r>
            <a:endParaRPr lang="en-US" sz="2200" dirty="0"/>
          </a:p>
        </p:txBody>
      </p:sp>
      <p:sp>
        <p:nvSpPr>
          <p:cNvPr id="5" name="TextBox 4"/>
          <p:cNvSpPr txBox="1"/>
          <p:nvPr/>
        </p:nvSpPr>
        <p:spPr>
          <a:xfrm>
            <a:off x="570271" y="232757"/>
            <a:ext cx="7670241" cy="584775"/>
          </a:xfrm>
          <a:prstGeom prst="rect">
            <a:avLst/>
          </a:prstGeom>
          <a:noFill/>
        </p:spPr>
        <p:txBody>
          <a:bodyPr wrap="none" rtlCol="0">
            <a:spAutoFit/>
          </a:bodyPr>
          <a:lstStyle/>
          <a:p>
            <a:r>
              <a:rPr lang="en-US" sz="3200" b="1" dirty="0" smtClean="0"/>
              <a:t>How to calculate accumulative distance cost</a:t>
            </a:r>
            <a:endParaRPr lang="en-US" sz="3200" b="1"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97010" y="3752221"/>
            <a:ext cx="3693463" cy="2099442"/>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44898" y="3941065"/>
            <a:ext cx="1943928" cy="2080003"/>
          </a:xfrm>
          <a:prstGeom prst="rect">
            <a:avLst/>
          </a:prstGeom>
        </p:spPr>
      </p:pic>
      <p:sp>
        <p:nvSpPr>
          <p:cNvPr id="10" name="TextBox 9"/>
          <p:cNvSpPr txBox="1"/>
          <p:nvPr/>
        </p:nvSpPr>
        <p:spPr>
          <a:xfrm>
            <a:off x="3224793" y="5977491"/>
            <a:ext cx="2221570" cy="430887"/>
          </a:xfrm>
          <a:prstGeom prst="rect">
            <a:avLst/>
          </a:prstGeom>
          <a:noFill/>
        </p:spPr>
        <p:txBody>
          <a:bodyPr wrap="none" rtlCol="0">
            <a:spAutoFit/>
          </a:bodyPr>
          <a:lstStyle/>
          <a:p>
            <a:r>
              <a:rPr lang="en-US" sz="2200" dirty="0" smtClean="0"/>
              <a:t>Backline direction</a:t>
            </a:r>
            <a:endParaRPr lang="en-US" sz="2200" dirty="0"/>
          </a:p>
        </p:txBody>
      </p:sp>
      <p:sp>
        <p:nvSpPr>
          <p:cNvPr id="11" name="TextBox 10"/>
          <p:cNvSpPr txBox="1"/>
          <p:nvPr/>
        </p:nvSpPr>
        <p:spPr>
          <a:xfrm>
            <a:off x="7994206" y="5977491"/>
            <a:ext cx="2052485" cy="430887"/>
          </a:xfrm>
          <a:prstGeom prst="rect">
            <a:avLst/>
          </a:prstGeom>
          <a:noFill/>
        </p:spPr>
        <p:txBody>
          <a:bodyPr wrap="none" rtlCol="0">
            <a:spAutoFit/>
          </a:bodyPr>
          <a:lstStyle/>
          <a:p>
            <a:r>
              <a:rPr lang="en-US" sz="2200" dirty="0" smtClean="0"/>
              <a:t>Direction coding</a:t>
            </a:r>
            <a:endParaRPr lang="en-US" sz="2200" dirty="0"/>
          </a:p>
        </p:txBody>
      </p:sp>
    </p:spTree>
    <p:extLst>
      <p:ext uri="{BB962C8B-B14F-4D97-AF65-F5344CB8AC3E}">
        <p14:creationId xmlns:p14="http://schemas.microsoft.com/office/powerpoint/2010/main" val="17436420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48929" y="1161661"/>
            <a:ext cx="11287432" cy="1538883"/>
          </a:xfrm>
          <a:prstGeom prst="rect">
            <a:avLst/>
          </a:prstGeom>
        </p:spPr>
        <p:txBody>
          <a:bodyPr wrap="square">
            <a:spAutoFit/>
          </a:bodyPr>
          <a:lstStyle/>
          <a:p>
            <a:r>
              <a:rPr lang="en-US" sz="2800" b="1" dirty="0" smtClean="0"/>
              <a:t>Backline</a:t>
            </a:r>
          </a:p>
          <a:p>
            <a:pPr marL="342900" indent="-342900">
              <a:buFont typeface="Arial" panose="020B0604020202020204" pitchFamily="34" charset="0"/>
              <a:buChar char="•"/>
            </a:pPr>
            <a:r>
              <a:rPr lang="en-US" sz="2200" dirty="0" smtClean="0"/>
              <a:t>The direction of least cost path from each cell to their neighborhood</a:t>
            </a:r>
          </a:p>
          <a:p>
            <a:pPr marL="342900" indent="-342900">
              <a:buFont typeface="Arial" panose="020B0604020202020204" pitchFamily="34" charset="0"/>
              <a:buChar char="•"/>
            </a:pPr>
            <a:r>
              <a:rPr lang="en-US" sz="2200" dirty="0" smtClean="0"/>
              <a:t>In each iteration, the back-line direction of cells added to the cost distance will be saved in another raster </a:t>
            </a:r>
            <a:endParaRPr lang="en-US" sz="2200" dirty="0"/>
          </a:p>
        </p:txBody>
      </p:sp>
      <p:sp>
        <p:nvSpPr>
          <p:cNvPr id="5" name="TextBox 4"/>
          <p:cNvSpPr txBox="1"/>
          <p:nvPr/>
        </p:nvSpPr>
        <p:spPr>
          <a:xfrm>
            <a:off x="570271" y="232757"/>
            <a:ext cx="7670241" cy="584775"/>
          </a:xfrm>
          <a:prstGeom prst="rect">
            <a:avLst/>
          </a:prstGeom>
          <a:noFill/>
        </p:spPr>
        <p:txBody>
          <a:bodyPr wrap="none" rtlCol="0">
            <a:spAutoFit/>
          </a:bodyPr>
          <a:lstStyle/>
          <a:p>
            <a:r>
              <a:rPr lang="en-US" sz="3200" b="1" dirty="0" smtClean="0"/>
              <a:t>How to calculate accumulative distance cost</a:t>
            </a:r>
            <a:endParaRPr lang="en-US" sz="3200" b="1" dirty="0"/>
          </a:p>
        </p:txBody>
      </p:sp>
      <p:pic>
        <p:nvPicPr>
          <p:cNvPr id="24" name="Picture 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86802" y="3289837"/>
            <a:ext cx="3509872" cy="1965526"/>
          </a:xfrm>
          <a:prstGeom prst="rect">
            <a:avLst/>
          </a:prstGeom>
        </p:spPr>
      </p:pic>
      <p:pic>
        <p:nvPicPr>
          <p:cNvPr id="25" name="Picture 2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06402" y="3241079"/>
            <a:ext cx="3596936" cy="2014284"/>
          </a:xfrm>
          <a:prstGeom prst="rect">
            <a:avLst/>
          </a:prstGeom>
        </p:spPr>
      </p:pic>
      <p:sp>
        <p:nvSpPr>
          <p:cNvPr id="26" name="TextBox 25"/>
          <p:cNvSpPr txBox="1"/>
          <p:nvPr/>
        </p:nvSpPr>
        <p:spPr>
          <a:xfrm>
            <a:off x="2375452" y="5168348"/>
            <a:ext cx="1328569" cy="369332"/>
          </a:xfrm>
          <a:prstGeom prst="rect">
            <a:avLst/>
          </a:prstGeom>
          <a:noFill/>
        </p:spPr>
        <p:txBody>
          <a:bodyPr wrap="none" rtlCol="0">
            <a:spAutoFit/>
          </a:bodyPr>
          <a:lstStyle/>
          <a:p>
            <a:r>
              <a:rPr lang="en-US" dirty="0" smtClean="0"/>
              <a:t>Cost surface</a:t>
            </a:r>
            <a:endParaRPr lang="en-US" dirty="0"/>
          </a:p>
        </p:txBody>
      </p:sp>
      <p:sp>
        <p:nvSpPr>
          <p:cNvPr id="27" name="TextBox 26"/>
          <p:cNvSpPr txBox="1"/>
          <p:nvPr/>
        </p:nvSpPr>
        <p:spPr>
          <a:xfrm>
            <a:off x="6712217" y="5168348"/>
            <a:ext cx="2258119" cy="369332"/>
          </a:xfrm>
          <a:prstGeom prst="rect">
            <a:avLst/>
          </a:prstGeom>
          <a:noFill/>
        </p:spPr>
        <p:txBody>
          <a:bodyPr wrap="none" rtlCol="0">
            <a:spAutoFit/>
          </a:bodyPr>
          <a:lstStyle/>
          <a:p>
            <a:r>
              <a:rPr lang="en-US" dirty="0" smtClean="0"/>
              <a:t>Backline to the source</a:t>
            </a:r>
            <a:endParaRPr lang="en-US" dirty="0"/>
          </a:p>
        </p:txBody>
      </p:sp>
      <p:sp>
        <p:nvSpPr>
          <p:cNvPr id="28" name="Right Arrow 27"/>
          <p:cNvSpPr/>
          <p:nvPr/>
        </p:nvSpPr>
        <p:spPr>
          <a:xfrm>
            <a:off x="4890052" y="3965713"/>
            <a:ext cx="706622" cy="7255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2143026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48929" y="1161661"/>
            <a:ext cx="11287432" cy="1538883"/>
          </a:xfrm>
          <a:prstGeom prst="rect">
            <a:avLst/>
          </a:prstGeom>
        </p:spPr>
        <p:txBody>
          <a:bodyPr wrap="square">
            <a:spAutoFit/>
          </a:bodyPr>
          <a:lstStyle/>
          <a:p>
            <a:r>
              <a:rPr lang="en-US" sz="2800" b="1" dirty="0" smtClean="0"/>
              <a:t>Backline</a:t>
            </a:r>
          </a:p>
          <a:p>
            <a:pPr marL="342900" indent="-342900">
              <a:buFont typeface="Arial" panose="020B0604020202020204" pitchFamily="34" charset="0"/>
              <a:buChar char="•"/>
            </a:pPr>
            <a:r>
              <a:rPr lang="en-US" sz="2200" dirty="0" smtClean="0"/>
              <a:t>The direction of least cost path from each cell to their neighborhood</a:t>
            </a:r>
          </a:p>
          <a:p>
            <a:pPr marL="342900" indent="-342900">
              <a:buFont typeface="Arial" panose="020B0604020202020204" pitchFamily="34" charset="0"/>
              <a:buChar char="•"/>
            </a:pPr>
            <a:r>
              <a:rPr lang="en-US" sz="2200" dirty="0" smtClean="0"/>
              <a:t>In each iteration, the back-line direction of cells added to the cost distance will be saved in another raster </a:t>
            </a:r>
            <a:endParaRPr lang="en-US" sz="2200" dirty="0"/>
          </a:p>
        </p:txBody>
      </p:sp>
      <p:sp>
        <p:nvSpPr>
          <p:cNvPr id="5" name="TextBox 4"/>
          <p:cNvSpPr txBox="1"/>
          <p:nvPr/>
        </p:nvSpPr>
        <p:spPr>
          <a:xfrm>
            <a:off x="570271" y="232757"/>
            <a:ext cx="7670241" cy="584775"/>
          </a:xfrm>
          <a:prstGeom prst="rect">
            <a:avLst/>
          </a:prstGeom>
          <a:noFill/>
        </p:spPr>
        <p:txBody>
          <a:bodyPr wrap="none" rtlCol="0">
            <a:spAutoFit/>
          </a:bodyPr>
          <a:lstStyle/>
          <a:p>
            <a:r>
              <a:rPr lang="en-US" sz="3200" b="1" dirty="0" smtClean="0"/>
              <a:t>How to calculate accumulative distance cost</a:t>
            </a:r>
            <a:endParaRPr lang="en-US" sz="3200" b="1" dirty="0"/>
          </a:p>
        </p:txBody>
      </p:sp>
      <p:pic>
        <p:nvPicPr>
          <p:cNvPr id="6" name="Picture 5" descr="Back-link position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30420" y="3460846"/>
            <a:ext cx="2938137" cy="1850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7" name="Straight Arrow Connector 6"/>
          <p:cNvCxnSpPr/>
          <p:nvPr/>
        </p:nvCxnSpPr>
        <p:spPr>
          <a:xfrm flipV="1">
            <a:off x="1513098" y="3795143"/>
            <a:ext cx="698091" cy="757084"/>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H="1" flipV="1">
            <a:off x="1513098" y="3795143"/>
            <a:ext cx="698091" cy="757084"/>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V="1">
            <a:off x="1862143" y="3795143"/>
            <a:ext cx="1" cy="688258"/>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H="1">
            <a:off x="1580424" y="4173685"/>
            <a:ext cx="609600"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92185" y="2764811"/>
            <a:ext cx="4646338" cy="3338206"/>
          </a:xfrm>
          <a:prstGeom prst="rect">
            <a:avLst/>
          </a:prstGeom>
        </p:spPr>
      </p:pic>
      <p:sp>
        <p:nvSpPr>
          <p:cNvPr id="22" name="TextBox 21"/>
          <p:cNvSpPr txBox="1"/>
          <p:nvPr/>
        </p:nvSpPr>
        <p:spPr>
          <a:xfrm>
            <a:off x="6934627" y="6167284"/>
            <a:ext cx="1865511" cy="430887"/>
          </a:xfrm>
          <a:prstGeom prst="rect">
            <a:avLst/>
          </a:prstGeom>
          <a:noFill/>
        </p:spPr>
        <p:txBody>
          <a:bodyPr wrap="none" rtlCol="0">
            <a:spAutoFit/>
          </a:bodyPr>
          <a:lstStyle/>
          <a:p>
            <a:r>
              <a:rPr lang="en-US" sz="2200" smtClean="0"/>
              <a:t>Backline raster</a:t>
            </a:r>
            <a:endParaRPr lang="en-US" sz="2200"/>
          </a:p>
        </p:txBody>
      </p:sp>
    </p:spTree>
    <p:extLst>
      <p:ext uri="{BB962C8B-B14F-4D97-AF65-F5344CB8AC3E}">
        <p14:creationId xmlns:p14="http://schemas.microsoft.com/office/powerpoint/2010/main" val="82936999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79601" y="1080749"/>
            <a:ext cx="11287432" cy="1200329"/>
          </a:xfrm>
          <a:prstGeom prst="rect">
            <a:avLst/>
          </a:prstGeom>
        </p:spPr>
        <p:txBody>
          <a:bodyPr wrap="square">
            <a:spAutoFit/>
          </a:bodyPr>
          <a:lstStyle/>
          <a:p>
            <a:r>
              <a:rPr lang="en-US" sz="2400" dirty="0"/>
              <a:t>Again, the active cell on the list with the lowest cost is chosen, the neighborhood is expanded, the new costs are calculated, and the new cost cells are added to the active list.</a:t>
            </a:r>
          </a:p>
        </p:txBody>
      </p:sp>
      <p:sp>
        <p:nvSpPr>
          <p:cNvPr id="5" name="TextBox 4"/>
          <p:cNvSpPr txBox="1"/>
          <p:nvPr/>
        </p:nvSpPr>
        <p:spPr>
          <a:xfrm>
            <a:off x="570271" y="232757"/>
            <a:ext cx="7670241" cy="584775"/>
          </a:xfrm>
          <a:prstGeom prst="rect">
            <a:avLst/>
          </a:prstGeom>
          <a:noFill/>
        </p:spPr>
        <p:txBody>
          <a:bodyPr wrap="none" rtlCol="0">
            <a:spAutoFit/>
          </a:bodyPr>
          <a:lstStyle/>
          <a:p>
            <a:r>
              <a:rPr lang="en-US" sz="3200" b="1" dirty="0" smtClean="0"/>
              <a:t>How to calculate accumulative distance cost</a:t>
            </a:r>
            <a:endParaRPr lang="en-US" sz="3200" b="1"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39693" y="3337121"/>
            <a:ext cx="6350208" cy="2843567"/>
          </a:xfrm>
          <a:prstGeom prst="rect">
            <a:avLst/>
          </a:prstGeom>
        </p:spPr>
      </p:pic>
    </p:spTree>
    <p:extLst>
      <p:ext uri="{BB962C8B-B14F-4D97-AF65-F5344CB8AC3E}">
        <p14:creationId xmlns:p14="http://schemas.microsoft.com/office/powerpoint/2010/main" val="237446089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39845" y="1080749"/>
            <a:ext cx="11287432" cy="1200329"/>
          </a:xfrm>
          <a:prstGeom prst="rect">
            <a:avLst/>
          </a:prstGeom>
        </p:spPr>
        <p:txBody>
          <a:bodyPr wrap="square">
            <a:spAutoFit/>
          </a:bodyPr>
          <a:lstStyle/>
          <a:p>
            <a:r>
              <a:rPr lang="en-US" sz="2400" dirty="0"/>
              <a:t>This allocation process continues. </a:t>
            </a:r>
            <a:r>
              <a:rPr lang="en-US" sz="2400" dirty="0" smtClean="0"/>
              <a:t>The lowest cells in the active list are added to the output raster one by one.</a:t>
            </a:r>
          </a:p>
          <a:p>
            <a:r>
              <a:rPr lang="en-US" sz="2400" dirty="0" smtClean="0"/>
              <a:t>The neighborhood of the lowest active cell expand and are added to the list.</a:t>
            </a:r>
          </a:p>
        </p:txBody>
      </p:sp>
      <p:sp>
        <p:nvSpPr>
          <p:cNvPr id="5" name="TextBox 4"/>
          <p:cNvSpPr txBox="1"/>
          <p:nvPr/>
        </p:nvSpPr>
        <p:spPr>
          <a:xfrm>
            <a:off x="570271" y="232757"/>
            <a:ext cx="7670241" cy="584775"/>
          </a:xfrm>
          <a:prstGeom prst="rect">
            <a:avLst/>
          </a:prstGeom>
          <a:noFill/>
        </p:spPr>
        <p:txBody>
          <a:bodyPr wrap="none" rtlCol="0">
            <a:spAutoFit/>
          </a:bodyPr>
          <a:lstStyle/>
          <a:p>
            <a:r>
              <a:rPr lang="en-US" sz="3200" b="1" dirty="0" smtClean="0"/>
              <a:t>How to calculate accumulative distance cost</a:t>
            </a:r>
            <a:endParaRPr lang="en-US" sz="3200" b="1"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79449" y="3508513"/>
            <a:ext cx="6344790" cy="2841141"/>
          </a:xfrm>
          <a:prstGeom prst="rect">
            <a:avLst/>
          </a:prstGeom>
        </p:spPr>
      </p:pic>
    </p:spTree>
    <p:extLst>
      <p:ext uri="{BB962C8B-B14F-4D97-AF65-F5344CB8AC3E}">
        <p14:creationId xmlns:p14="http://schemas.microsoft.com/office/powerpoint/2010/main" val="371078035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39845" y="1080749"/>
            <a:ext cx="11287432" cy="461665"/>
          </a:xfrm>
          <a:prstGeom prst="rect">
            <a:avLst/>
          </a:prstGeom>
        </p:spPr>
        <p:txBody>
          <a:bodyPr wrap="square">
            <a:spAutoFit/>
          </a:bodyPr>
          <a:lstStyle/>
          <a:p>
            <a:r>
              <a:rPr lang="en-US" sz="2400" dirty="0" smtClean="0"/>
              <a:t>The process continues…</a:t>
            </a:r>
          </a:p>
        </p:txBody>
      </p:sp>
      <p:sp>
        <p:nvSpPr>
          <p:cNvPr id="5" name="TextBox 4"/>
          <p:cNvSpPr txBox="1"/>
          <p:nvPr/>
        </p:nvSpPr>
        <p:spPr>
          <a:xfrm>
            <a:off x="570271" y="232757"/>
            <a:ext cx="7670241" cy="584775"/>
          </a:xfrm>
          <a:prstGeom prst="rect">
            <a:avLst/>
          </a:prstGeom>
          <a:noFill/>
        </p:spPr>
        <p:txBody>
          <a:bodyPr wrap="none" rtlCol="0">
            <a:spAutoFit/>
          </a:bodyPr>
          <a:lstStyle/>
          <a:p>
            <a:r>
              <a:rPr lang="en-US" sz="3200" b="1" dirty="0" smtClean="0"/>
              <a:t>How to calculate accumulative distance cost</a:t>
            </a:r>
            <a:endParaRPr lang="en-US" sz="3200" b="1"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42737" y="2584174"/>
            <a:ext cx="6744316" cy="3020045"/>
          </a:xfrm>
          <a:prstGeom prst="rect">
            <a:avLst/>
          </a:prstGeom>
        </p:spPr>
      </p:pic>
    </p:spTree>
    <p:extLst>
      <p:ext uri="{BB962C8B-B14F-4D97-AF65-F5344CB8AC3E}">
        <p14:creationId xmlns:p14="http://schemas.microsoft.com/office/powerpoint/2010/main" val="59711342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39845" y="1080749"/>
            <a:ext cx="11287432" cy="461665"/>
          </a:xfrm>
          <a:prstGeom prst="rect">
            <a:avLst/>
          </a:prstGeom>
        </p:spPr>
        <p:txBody>
          <a:bodyPr wrap="square">
            <a:spAutoFit/>
          </a:bodyPr>
          <a:lstStyle/>
          <a:p>
            <a:r>
              <a:rPr lang="en-US" sz="2400" dirty="0" smtClean="0"/>
              <a:t>Until all cells in the raster are added to the output.</a:t>
            </a:r>
          </a:p>
        </p:txBody>
      </p:sp>
      <p:sp>
        <p:nvSpPr>
          <p:cNvPr id="5" name="TextBox 4"/>
          <p:cNvSpPr txBox="1"/>
          <p:nvPr/>
        </p:nvSpPr>
        <p:spPr>
          <a:xfrm>
            <a:off x="570271" y="232757"/>
            <a:ext cx="7670241" cy="584775"/>
          </a:xfrm>
          <a:prstGeom prst="rect">
            <a:avLst/>
          </a:prstGeom>
          <a:noFill/>
        </p:spPr>
        <p:txBody>
          <a:bodyPr wrap="none" rtlCol="0">
            <a:spAutoFit/>
          </a:bodyPr>
          <a:lstStyle/>
          <a:p>
            <a:r>
              <a:rPr lang="en-US" sz="3200" b="1" dirty="0" smtClean="0"/>
              <a:t>How to calculate accumulative distance cost</a:t>
            </a:r>
            <a:endParaRPr lang="en-US" sz="3200" b="1"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42737" y="2462289"/>
            <a:ext cx="6744316" cy="3141930"/>
          </a:xfrm>
          <a:prstGeom prst="rect">
            <a:avLst/>
          </a:prstGeom>
        </p:spPr>
      </p:pic>
    </p:spTree>
    <p:extLst>
      <p:ext uri="{BB962C8B-B14F-4D97-AF65-F5344CB8AC3E}">
        <p14:creationId xmlns:p14="http://schemas.microsoft.com/office/powerpoint/2010/main" val="23028495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39001" y="163629"/>
            <a:ext cx="7855770" cy="6864860"/>
          </a:xfrm>
          <a:prstGeom prst="rect">
            <a:avLst/>
          </a:prstGeom>
        </p:spPr>
      </p:pic>
      <p:sp>
        <p:nvSpPr>
          <p:cNvPr id="3" name="TextBox 2"/>
          <p:cNvSpPr txBox="1"/>
          <p:nvPr/>
        </p:nvSpPr>
        <p:spPr>
          <a:xfrm>
            <a:off x="365760" y="163629"/>
            <a:ext cx="4722639" cy="461665"/>
          </a:xfrm>
          <a:prstGeom prst="rect">
            <a:avLst/>
          </a:prstGeom>
          <a:noFill/>
        </p:spPr>
        <p:txBody>
          <a:bodyPr wrap="none" rtlCol="0">
            <a:spAutoFit/>
          </a:bodyPr>
          <a:lstStyle/>
          <a:p>
            <a:r>
              <a:rPr lang="en-US" sz="2400" b="1" dirty="0" smtClean="0"/>
              <a:t>Example of Least Cost Path Analysis</a:t>
            </a:r>
            <a:endParaRPr lang="en-US" sz="2400" b="1" dirty="0"/>
          </a:p>
        </p:txBody>
      </p:sp>
    </p:spTree>
    <p:extLst>
      <p:ext uri="{BB962C8B-B14F-4D97-AF65-F5344CB8AC3E}">
        <p14:creationId xmlns:p14="http://schemas.microsoft.com/office/powerpoint/2010/main" val="159945600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51270" y="2594009"/>
            <a:ext cx="4543425" cy="2624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67080" y="3123475"/>
            <a:ext cx="5146675" cy="2976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p:cNvSpPr txBox="1"/>
          <p:nvPr/>
        </p:nvSpPr>
        <p:spPr>
          <a:xfrm>
            <a:off x="1652687" y="5351429"/>
            <a:ext cx="2719206" cy="369332"/>
          </a:xfrm>
          <a:prstGeom prst="rect">
            <a:avLst/>
          </a:prstGeom>
          <a:noFill/>
        </p:spPr>
        <p:txBody>
          <a:bodyPr wrap="none" rtlCol="0">
            <a:spAutoFit/>
          </a:bodyPr>
          <a:lstStyle/>
          <a:p>
            <a:r>
              <a:rPr lang="en-US" dirty="0" smtClean="0"/>
              <a:t>Accumulative cost distance</a:t>
            </a:r>
            <a:endParaRPr lang="en-US" dirty="0"/>
          </a:p>
        </p:txBody>
      </p:sp>
      <p:sp>
        <p:nvSpPr>
          <p:cNvPr id="5" name="TextBox 4"/>
          <p:cNvSpPr txBox="1"/>
          <p:nvPr/>
        </p:nvSpPr>
        <p:spPr>
          <a:xfrm>
            <a:off x="7543800" y="6291470"/>
            <a:ext cx="1630575" cy="369332"/>
          </a:xfrm>
          <a:prstGeom prst="rect">
            <a:avLst/>
          </a:prstGeom>
          <a:noFill/>
        </p:spPr>
        <p:txBody>
          <a:bodyPr wrap="none" rtlCol="0">
            <a:spAutoFit/>
          </a:bodyPr>
          <a:lstStyle/>
          <a:p>
            <a:r>
              <a:rPr lang="en-US" dirty="0" smtClean="0"/>
              <a:t>Backline of the </a:t>
            </a:r>
            <a:endParaRPr lang="en-US" dirty="0"/>
          </a:p>
        </p:txBody>
      </p:sp>
      <p:sp>
        <p:nvSpPr>
          <p:cNvPr id="6" name="TextBox 5"/>
          <p:cNvSpPr txBox="1"/>
          <p:nvPr/>
        </p:nvSpPr>
        <p:spPr>
          <a:xfrm>
            <a:off x="685800" y="1103243"/>
            <a:ext cx="1739579" cy="615553"/>
          </a:xfrm>
          <a:prstGeom prst="rect">
            <a:avLst/>
          </a:prstGeom>
          <a:noFill/>
        </p:spPr>
        <p:txBody>
          <a:bodyPr wrap="none" rtlCol="0">
            <a:spAutoFit/>
          </a:bodyPr>
          <a:lstStyle/>
          <a:p>
            <a:r>
              <a:rPr lang="en-US" sz="3400" dirty="0" smtClean="0"/>
              <a:t>Outputs:</a:t>
            </a:r>
            <a:endParaRPr lang="en-US" sz="3400" dirty="0"/>
          </a:p>
        </p:txBody>
      </p:sp>
    </p:spTree>
    <p:extLst>
      <p:ext uri="{BB962C8B-B14F-4D97-AF65-F5344CB8AC3E}">
        <p14:creationId xmlns:p14="http://schemas.microsoft.com/office/powerpoint/2010/main" val="95918170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54766" y="606288"/>
            <a:ext cx="8724120" cy="2369880"/>
          </a:xfrm>
          <a:prstGeom prst="rect">
            <a:avLst/>
          </a:prstGeom>
          <a:noFill/>
        </p:spPr>
        <p:txBody>
          <a:bodyPr wrap="none" rtlCol="0">
            <a:spAutoFit/>
          </a:bodyPr>
          <a:lstStyle/>
          <a:p>
            <a:r>
              <a:rPr lang="en-US" sz="3000" b="1" dirty="0" smtClean="0"/>
              <a:t>Cost allocation</a:t>
            </a:r>
          </a:p>
          <a:p>
            <a:pPr marL="342900" indent="-342900">
              <a:buFont typeface="Arial" panose="020B0604020202020204" pitchFamily="34" charset="0"/>
              <a:buChar char="•"/>
            </a:pPr>
            <a:r>
              <a:rPr lang="en-US" sz="2200" dirty="0" smtClean="0"/>
              <a:t>An overlay of accumulative cost distance of multiple sources</a:t>
            </a:r>
          </a:p>
          <a:p>
            <a:pPr marL="342900" indent="-342900">
              <a:buFont typeface="Arial" panose="020B0604020202020204" pitchFamily="34" charset="0"/>
              <a:buChar char="•"/>
            </a:pPr>
            <a:r>
              <a:rPr lang="en-US" sz="2200" dirty="0" smtClean="0"/>
              <a:t>Each zone contains pixels that have the same source of lowest cost path</a:t>
            </a:r>
          </a:p>
          <a:p>
            <a:pPr marL="342900" indent="-342900">
              <a:buFont typeface="Arial" panose="020B0604020202020204" pitchFamily="34" charset="0"/>
              <a:buChar char="•"/>
            </a:pPr>
            <a:r>
              <a:rPr lang="en-US" sz="2200" dirty="0" smtClean="0"/>
              <a:t>Can be used for service zone delineation</a:t>
            </a:r>
          </a:p>
          <a:p>
            <a:endParaRPr lang="en-US" sz="2200" dirty="0" smtClean="0"/>
          </a:p>
          <a:p>
            <a:endParaRPr lang="en-US" sz="3000" b="1"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107221" y="2316037"/>
            <a:ext cx="6344892" cy="3652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7910069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33637" y="-13441"/>
            <a:ext cx="7863301" cy="6871441"/>
          </a:xfrm>
          <a:prstGeom prst="rect">
            <a:avLst/>
          </a:prstGeom>
        </p:spPr>
      </p:pic>
    </p:spTree>
    <p:extLst>
      <p:ext uri="{BB962C8B-B14F-4D97-AF65-F5344CB8AC3E}">
        <p14:creationId xmlns:p14="http://schemas.microsoft.com/office/powerpoint/2010/main" val="232906642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745974" y="436398"/>
            <a:ext cx="8620540" cy="6421602"/>
          </a:xfrm>
          <a:prstGeom prst="rect">
            <a:avLst/>
          </a:prstGeom>
        </p:spPr>
      </p:pic>
    </p:spTree>
    <p:extLst>
      <p:ext uri="{BB962C8B-B14F-4D97-AF65-F5344CB8AC3E}">
        <p14:creationId xmlns:p14="http://schemas.microsoft.com/office/powerpoint/2010/main" val="66383849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338262" y="-114300"/>
            <a:ext cx="9515475" cy="7086600"/>
          </a:xfrm>
          <a:prstGeom prst="rect">
            <a:avLst/>
          </a:prstGeom>
        </p:spPr>
      </p:pic>
    </p:spTree>
    <p:extLst>
      <p:ext uri="{BB962C8B-B14F-4D97-AF65-F5344CB8AC3E}">
        <p14:creationId xmlns:p14="http://schemas.microsoft.com/office/powerpoint/2010/main" val="170334043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839981" y="0"/>
            <a:ext cx="8099149" cy="5948573"/>
          </a:xfrm>
          <a:prstGeom prst="rect">
            <a:avLst/>
          </a:prstGeom>
        </p:spPr>
      </p:pic>
      <p:sp>
        <p:nvSpPr>
          <p:cNvPr id="5" name="Rectangle 4"/>
          <p:cNvSpPr/>
          <p:nvPr/>
        </p:nvSpPr>
        <p:spPr>
          <a:xfrm>
            <a:off x="1298713" y="5948573"/>
            <a:ext cx="10598426" cy="646331"/>
          </a:xfrm>
          <a:prstGeom prst="rect">
            <a:avLst/>
          </a:prstGeom>
        </p:spPr>
        <p:txBody>
          <a:bodyPr wrap="square">
            <a:spAutoFit/>
          </a:bodyPr>
          <a:lstStyle/>
          <a:p>
            <a:r>
              <a:rPr lang="en-US" dirty="0"/>
              <a:t>The optimal corridor identifies the N</a:t>
            </a:r>
            <a:r>
              <a:rPr lang="en-US" baseline="30000" dirty="0"/>
              <a:t>th</a:t>
            </a:r>
            <a:r>
              <a:rPr lang="en-US" dirty="0"/>
              <a:t> best route.  These form a set of “nearly optimal” alternative routes that a siting team might want to investigate. </a:t>
            </a:r>
          </a:p>
        </p:txBody>
      </p:sp>
    </p:spTree>
    <p:extLst>
      <p:ext uri="{BB962C8B-B14F-4D97-AF65-F5344CB8AC3E}">
        <p14:creationId xmlns:p14="http://schemas.microsoft.com/office/powerpoint/2010/main" val="10636160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73590" y="566530"/>
            <a:ext cx="4199291" cy="769441"/>
          </a:xfrm>
          <a:prstGeom prst="rect">
            <a:avLst/>
          </a:prstGeom>
          <a:noFill/>
        </p:spPr>
        <p:txBody>
          <a:bodyPr wrap="none" rtlCol="0">
            <a:spAutoFit/>
          </a:bodyPr>
          <a:lstStyle/>
          <a:p>
            <a:r>
              <a:rPr lang="en-US" sz="4400" b="1" dirty="0" smtClean="0"/>
              <a:t>Network analysis</a:t>
            </a:r>
            <a:endParaRPr lang="en-US" sz="4400" b="1" dirty="0"/>
          </a:p>
        </p:txBody>
      </p:sp>
      <p:sp>
        <p:nvSpPr>
          <p:cNvPr id="3" name="TextBox 2"/>
          <p:cNvSpPr txBox="1"/>
          <p:nvPr/>
        </p:nvSpPr>
        <p:spPr>
          <a:xfrm>
            <a:off x="4701208" y="6488668"/>
            <a:ext cx="2862515" cy="369332"/>
          </a:xfrm>
          <a:prstGeom prst="rect">
            <a:avLst/>
          </a:prstGeom>
          <a:noFill/>
        </p:spPr>
        <p:txBody>
          <a:bodyPr wrap="none" rtlCol="0">
            <a:spAutoFit/>
          </a:bodyPr>
          <a:lstStyle/>
          <a:p>
            <a:r>
              <a:rPr lang="en-US" dirty="0" smtClean="0"/>
              <a:t>Birdseye view of </a:t>
            </a:r>
            <a:r>
              <a:rPr lang="en-US" dirty="0"/>
              <a:t>M</a:t>
            </a:r>
            <a:r>
              <a:rPr lang="en-US" dirty="0" smtClean="0"/>
              <a:t>anhattan </a:t>
            </a:r>
            <a:endParaRPr lang="en-US" dirty="0"/>
          </a:p>
        </p:txBody>
      </p:sp>
      <p:pic>
        <p:nvPicPr>
          <p:cNvPr id="24580" name="Picture 4" descr="Image result for manhattan birdey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82147" y="1530626"/>
            <a:ext cx="10335127" cy="48849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900567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282148" y="566530"/>
            <a:ext cx="7737183" cy="615553"/>
          </a:xfrm>
          <a:prstGeom prst="rect">
            <a:avLst/>
          </a:prstGeom>
          <a:noFill/>
        </p:spPr>
        <p:txBody>
          <a:bodyPr wrap="none" rtlCol="0">
            <a:spAutoFit/>
          </a:bodyPr>
          <a:lstStyle/>
          <a:p>
            <a:r>
              <a:rPr lang="en-US" sz="3400" b="1" dirty="0" smtClean="0"/>
              <a:t>Euclidean distance vs Manhattan distance</a:t>
            </a:r>
            <a:endParaRPr lang="en-US" sz="3400" b="1" dirty="0"/>
          </a:p>
        </p:txBody>
      </p:sp>
      <p:sp>
        <p:nvSpPr>
          <p:cNvPr id="3" name="TextBox 2"/>
          <p:cNvSpPr txBox="1"/>
          <p:nvPr/>
        </p:nvSpPr>
        <p:spPr>
          <a:xfrm>
            <a:off x="3500795" y="6204610"/>
            <a:ext cx="2618537" cy="369332"/>
          </a:xfrm>
          <a:prstGeom prst="rect">
            <a:avLst/>
          </a:prstGeom>
          <a:noFill/>
        </p:spPr>
        <p:txBody>
          <a:bodyPr wrap="none" rtlCol="0">
            <a:spAutoFit/>
          </a:bodyPr>
          <a:lstStyle/>
          <a:p>
            <a:r>
              <a:rPr lang="en-US" dirty="0" smtClean="0"/>
              <a:t>Travel route in Manhattan</a:t>
            </a:r>
            <a:endParaRPr lang="en-US" dirty="0"/>
          </a:p>
        </p:txBody>
      </p:sp>
      <p:pic>
        <p:nvPicPr>
          <p:cNvPr id="5" name="Picture 2" descr="Image result for GIS manhattan distanc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81329" y="1299171"/>
            <a:ext cx="4873625" cy="4873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802087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16155" y="5953540"/>
            <a:ext cx="9027728" cy="430887"/>
          </a:xfrm>
          <a:prstGeom prst="rect">
            <a:avLst/>
          </a:prstGeom>
          <a:noFill/>
        </p:spPr>
        <p:txBody>
          <a:bodyPr wrap="none" rtlCol="0">
            <a:spAutoFit/>
          </a:bodyPr>
          <a:lstStyle/>
          <a:p>
            <a:r>
              <a:rPr lang="en-US" sz="2200" dirty="0" smtClean="0"/>
              <a:t>Not only road network, but also the level (speed, toll charge) of road matters.</a:t>
            </a:r>
            <a:endParaRPr lang="en-US" sz="2200" dirty="0"/>
          </a:p>
        </p:txBody>
      </p:sp>
      <p:pic>
        <p:nvPicPr>
          <p:cNvPr id="5" name="Picture 4"/>
          <p:cNvPicPr>
            <a:picLocks noChangeAspect="1"/>
          </p:cNvPicPr>
          <p:nvPr/>
        </p:nvPicPr>
        <p:blipFill>
          <a:blip r:embed="rId2"/>
          <a:stretch>
            <a:fillRect/>
          </a:stretch>
        </p:blipFill>
        <p:spPr>
          <a:xfrm>
            <a:off x="2697803" y="778212"/>
            <a:ext cx="7490849" cy="5005535"/>
          </a:xfrm>
          <a:prstGeom prst="rect">
            <a:avLst/>
          </a:prstGeom>
        </p:spPr>
      </p:pic>
    </p:spTree>
    <p:extLst>
      <p:ext uri="{BB962C8B-B14F-4D97-AF65-F5344CB8AC3E}">
        <p14:creationId xmlns:p14="http://schemas.microsoft.com/office/powerpoint/2010/main" val="269617719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20597" y="2522516"/>
            <a:ext cx="3658898" cy="3750370"/>
          </a:xfrm>
          <a:prstGeom prst="rect">
            <a:avLst/>
          </a:prstGeom>
        </p:spPr>
      </p:pic>
      <p:sp>
        <p:nvSpPr>
          <p:cNvPr id="3" name="TextBox 2"/>
          <p:cNvSpPr txBox="1"/>
          <p:nvPr/>
        </p:nvSpPr>
        <p:spPr>
          <a:xfrm>
            <a:off x="934277" y="427383"/>
            <a:ext cx="7832036" cy="4308872"/>
          </a:xfrm>
          <a:prstGeom prst="rect">
            <a:avLst/>
          </a:prstGeom>
          <a:noFill/>
        </p:spPr>
        <p:txBody>
          <a:bodyPr wrap="square" rtlCol="0">
            <a:spAutoFit/>
          </a:bodyPr>
          <a:lstStyle/>
          <a:p>
            <a:r>
              <a:rPr lang="en-US" sz="3200" b="1" dirty="0" smtClean="0"/>
              <a:t>Network in GIS</a:t>
            </a:r>
          </a:p>
          <a:p>
            <a:r>
              <a:rPr lang="en-US" sz="2200" dirty="0" smtClean="0"/>
              <a:t>Edges</a:t>
            </a:r>
          </a:p>
          <a:p>
            <a:pPr marL="342900" indent="-342900">
              <a:buFont typeface="Arial" panose="020B0604020202020204" pitchFamily="34" charset="0"/>
              <a:buChar char="•"/>
            </a:pPr>
            <a:r>
              <a:rPr lang="en-US" sz="2200" dirty="0" smtClean="0"/>
              <a:t>Represented as polylines</a:t>
            </a:r>
          </a:p>
          <a:p>
            <a:pPr marL="342900" indent="-342900">
              <a:buFont typeface="Arial" panose="020B0604020202020204" pitchFamily="34" charset="0"/>
              <a:buChar char="•"/>
            </a:pPr>
            <a:r>
              <a:rPr lang="en-US" sz="2200" dirty="0" smtClean="0"/>
              <a:t>A 1-D linear space where moving objects can travel</a:t>
            </a:r>
          </a:p>
          <a:p>
            <a:pPr marL="342900" indent="-342900">
              <a:buFont typeface="Arial" panose="020B0604020202020204" pitchFamily="34" charset="0"/>
              <a:buChar char="•"/>
            </a:pPr>
            <a:r>
              <a:rPr lang="en-US" sz="2200" dirty="0" smtClean="0"/>
              <a:t>Length, speed, and direction of travel</a:t>
            </a:r>
          </a:p>
          <a:p>
            <a:r>
              <a:rPr lang="en-US" sz="2200" dirty="0" smtClean="0"/>
              <a:t>Junctions (intersections):</a:t>
            </a:r>
          </a:p>
          <a:p>
            <a:pPr marL="342900" lvl="0" indent="-342900">
              <a:buFont typeface="Arial" panose="020B0604020202020204" pitchFamily="34" charset="0"/>
              <a:buChar char="•"/>
            </a:pPr>
            <a:r>
              <a:rPr lang="en-US" sz="2200" dirty="0" smtClean="0">
                <a:solidFill>
                  <a:prstClr val="black"/>
                </a:solidFill>
              </a:rPr>
              <a:t>Define the connectivity of road</a:t>
            </a:r>
          </a:p>
          <a:p>
            <a:pPr marL="342900" lvl="0" indent="-342900">
              <a:buFont typeface="Arial" panose="020B0604020202020204" pitchFamily="34" charset="0"/>
              <a:buChar char="•"/>
            </a:pPr>
            <a:r>
              <a:rPr lang="en-US" sz="2200" dirty="0" smtClean="0">
                <a:solidFill>
                  <a:prstClr val="black"/>
                </a:solidFill>
              </a:rPr>
              <a:t>Define the turning restrictions</a:t>
            </a:r>
            <a:endParaRPr lang="en-US" sz="2200" dirty="0">
              <a:solidFill>
                <a:prstClr val="black"/>
              </a:solidFill>
            </a:endParaRPr>
          </a:p>
          <a:p>
            <a:endParaRPr lang="en-US" sz="2200" dirty="0" smtClean="0"/>
          </a:p>
          <a:p>
            <a:endParaRPr lang="en-US" sz="2200" dirty="0" smtClean="0"/>
          </a:p>
          <a:p>
            <a:r>
              <a:rPr lang="en-US" sz="2200" dirty="0" smtClean="0"/>
              <a:t> </a:t>
            </a:r>
          </a:p>
          <a:p>
            <a:endParaRPr lang="en-US" sz="2200" dirty="0"/>
          </a:p>
        </p:txBody>
      </p:sp>
    </p:spTree>
    <p:extLst>
      <p:ext uri="{BB962C8B-B14F-4D97-AF65-F5344CB8AC3E}">
        <p14:creationId xmlns:p14="http://schemas.microsoft.com/office/powerpoint/2010/main" val="224928961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950234436"/>
              </p:ext>
            </p:extLst>
          </p:nvPr>
        </p:nvGraphicFramePr>
        <p:xfrm>
          <a:off x="1219200" y="1807298"/>
          <a:ext cx="2736645" cy="2548392"/>
        </p:xfrm>
        <a:graphic>
          <a:graphicData uri="http://schemas.openxmlformats.org/drawingml/2006/table">
            <a:tbl>
              <a:tblPr firstRow="1" bandRow="1">
                <a:tableStyleId>{5940675A-B579-460E-94D1-54222C63F5DA}</a:tableStyleId>
              </a:tblPr>
              <a:tblGrid>
                <a:gridCol w="912215">
                  <a:extLst>
                    <a:ext uri="{9D8B030D-6E8A-4147-A177-3AD203B41FA5}">
                      <a16:colId xmlns:a16="http://schemas.microsoft.com/office/drawing/2014/main" val="1473638855"/>
                    </a:ext>
                  </a:extLst>
                </a:gridCol>
                <a:gridCol w="912215">
                  <a:extLst>
                    <a:ext uri="{9D8B030D-6E8A-4147-A177-3AD203B41FA5}">
                      <a16:colId xmlns:a16="http://schemas.microsoft.com/office/drawing/2014/main" val="3472533394"/>
                    </a:ext>
                  </a:extLst>
                </a:gridCol>
                <a:gridCol w="912215">
                  <a:extLst>
                    <a:ext uri="{9D8B030D-6E8A-4147-A177-3AD203B41FA5}">
                      <a16:colId xmlns:a16="http://schemas.microsoft.com/office/drawing/2014/main" val="4073950994"/>
                    </a:ext>
                  </a:extLst>
                </a:gridCol>
              </a:tblGrid>
              <a:tr h="849464">
                <a:tc>
                  <a:txBody>
                    <a:bodyPr/>
                    <a:lstStyle/>
                    <a:p>
                      <a:endParaRPr lang="en-US" sz="4000" dirty="0"/>
                    </a:p>
                  </a:txBody>
                  <a:tcPr marL="204440" marR="204440" marT="102219" marB="102219"/>
                </a:tc>
                <a:tc>
                  <a:txBody>
                    <a:bodyPr/>
                    <a:lstStyle/>
                    <a:p>
                      <a:endParaRPr lang="en-US" sz="4000"/>
                    </a:p>
                  </a:txBody>
                  <a:tcPr marL="204440" marR="204440" marT="102219" marB="102219"/>
                </a:tc>
                <a:tc>
                  <a:txBody>
                    <a:bodyPr/>
                    <a:lstStyle/>
                    <a:p>
                      <a:endParaRPr lang="en-US" sz="1400" b="1" dirty="0"/>
                    </a:p>
                  </a:txBody>
                  <a:tcPr marL="204440" marR="204440" marT="102219" marB="102219">
                    <a:solidFill>
                      <a:schemeClr val="accent3"/>
                    </a:solidFill>
                  </a:tcPr>
                </a:tc>
                <a:extLst>
                  <a:ext uri="{0D108BD9-81ED-4DB2-BD59-A6C34878D82A}">
                    <a16:rowId xmlns:a16="http://schemas.microsoft.com/office/drawing/2014/main" val="2991329120"/>
                  </a:ext>
                </a:extLst>
              </a:tr>
              <a:tr h="849464">
                <a:tc>
                  <a:txBody>
                    <a:bodyPr/>
                    <a:lstStyle/>
                    <a:p>
                      <a:endParaRPr lang="en-US" sz="4000"/>
                    </a:p>
                  </a:txBody>
                  <a:tcPr marL="204440" marR="204440" marT="102219" marB="102219"/>
                </a:tc>
                <a:tc>
                  <a:txBody>
                    <a:bodyPr/>
                    <a:lstStyle/>
                    <a:p>
                      <a:endParaRPr lang="en-US" sz="4000"/>
                    </a:p>
                  </a:txBody>
                  <a:tcPr marL="204440" marR="204440" marT="102219" marB="102219"/>
                </a:tc>
                <a:tc>
                  <a:txBody>
                    <a:bodyPr/>
                    <a:lstStyle/>
                    <a:p>
                      <a:endParaRPr lang="en-US" sz="4000"/>
                    </a:p>
                  </a:txBody>
                  <a:tcPr marL="204440" marR="204440" marT="102219" marB="102219"/>
                </a:tc>
                <a:extLst>
                  <a:ext uri="{0D108BD9-81ED-4DB2-BD59-A6C34878D82A}">
                    <a16:rowId xmlns:a16="http://schemas.microsoft.com/office/drawing/2014/main" val="1482066533"/>
                  </a:ext>
                </a:extLst>
              </a:tr>
              <a:tr h="849464">
                <a:tc>
                  <a:txBody>
                    <a:bodyPr/>
                    <a:lstStyle/>
                    <a:p>
                      <a:endParaRPr lang="en-US" sz="4000"/>
                    </a:p>
                  </a:txBody>
                  <a:tcPr marL="204440" marR="204440" marT="102219" marB="102219"/>
                </a:tc>
                <a:tc>
                  <a:txBody>
                    <a:bodyPr/>
                    <a:lstStyle/>
                    <a:p>
                      <a:endParaRPr lang="en-US" sz="4000" dirty="0"/>
                    </a:p>
                  </a:txBody>
                  <a:tcPr marL="204440" marR="204440" marT="102219" marB="102219"/>
                </a:tc>
                <a:tc>
                  <a:txBody>
                    <a:bodyPr/>
                    <a:lstStyle/>
                    <a:p>
                      <a:endParaRPr lang="en-US" sz="4000" dirty="0"/>
                    </a:p>
                  </a:txBody>
                  <a:tcPr marL="204440" marR="204440" marT="102219" marB="102219"/>
                </a:tc>
                <a:extLst>
                  <a:ext uri="{0D108BD9-81ED-4DB2-BD59-A6C34878D82A}">
                    <a16:rowId xmlns:a16="http://schemas.microsoft.com/office/drawing/2014/main" val="1689881707"/>
                  </a:ext>
                </a:extLst>
              </a:tr>
            </a:tbl>
          </a:graphicData>
        </a:graphic>
      </p:graphicFrame>
      <p:sp>
        <p:nvSpPr>
          <p:cNvPr id="3" name="TextBox 2"/>
          <p:cNvSpPr txBox="1"/>
          <p:nvPr/>
        </p:nvSpPr>
        <p:spPr>
          <a:xfrm>
            <a:off x="1219200" y="540774"/>
            <a:ext cx="3340466" cy="615553"/>
          </a:xfrm>
          <a:prstGeom prst="rect">
            <a:avLst/>
          </a:prstGeom>
          <a:noFill/>
        </p:spPr>
        <p:txBody>
          <a:bodyPr wrap="none" rtlCol="0">
            <a:spAutoFit/>
          </a:bodyPr>
          <a:lstStyle/>
          <a:p>
            <a:r>
              <a:rPr lang="en-US" sz="3400" dirty="0" smtClean="0"/>
              <a:t>Distance in Raster</a:t>
            </a:r>
            <a:endParaRPr lang="en-US" sz="3400" dirty="0"/>
          </a:p>
        </p:txBody>
      </p:sp>
      <p:cxnSp>
        <p:nvCxnSpPr>
          <p:cNvPr id="5" name="Straight Arrow Connector 4"/>
          <p:cNvCxnSpPr/>
          <p:nvPr/>
        </p:nvCxnSpPr>
        <p:spPr>
          <a:xfrm>
            <a:off x="1219200" y="4503174"/>
            <a:ext cx="875070" cy="0"/>
          </a:xfrm>
          <a:prstGeom prst="straightConnector1">
            <a:avLst/>
          </a:prstGeom>
          <a:ln w="12700">
            <a:headEnd type="triangle"/>
            <a:tailEnd type="triangle"/>
          </a:ln>
        </p:spPr>
        <p:style>
          <a:lnRef idx="1">
            <a:schemeClr val="dk1"/>
          </a:lnRef>
          <a:fillRef idx="0">
            <a:schemeClr val="dk1"/>
          </a:fillRef>
          <a:effectRef idx="0">
            <a:schemeClr val="dk1"/>
          </a:effectRef>
          <a:fontRef idx="minor">
            <a:schemeClr val="tx1"/>
          </a:fontRef>
        </p:style>
      </p:cxnSp>
      <p:sp>
        <p:nvSpPr>
          <p:cNvPr id="6" name="TextBox 5"/>
          <p:cNvSpPr txBox="1"/>
          <p:nvPr/>
        </p:nvSpPr>
        <p:spPr>
          <a:xfrm>
            <a:off x="1024382" y="4475737"/>
            <a:ext cx="1264705" cy="369332"/>
          </a:xfrm>
          <a:prstGeom prst="rect">
            <a:avLst/>
          </a:prstGeom>
          <a:noFill/>
        </p:spPr>
        <p:txBody>
          <a:bodyPr wrap="none" rtlCol="0">
            <a:spAutoFit/>
          </a:bodyPr>
          <a:lstStyle/>
          <a:p>
            <a:r>
              <a:rPr lang="en-US" dirty="0" smtClean="0"/>
              <a:t>Cell size = 1</a:t>
            </a:r>
            <a:endParaRPr lang="en-US" dirty="0"/>
          </a:p>
        </p:txBody>
      </p:sp>
      <p:cxnSp>
        <p:nvCxnSpPr>
          <p:cNvPr id="7" name="Straight Arrow Connector 6"/>
          <p:cNvCxnSpPr/>
          <p:nvPr/>
        </p:nvCxnSpPr>
        <p:spPr>
          <a:xfrm>
            <a:off x="2587522" y="2236839"/>
            <a:ext cx="952091" cy="0"/>
          </a:xfrm>
          <a:prstGeom prst="straightConnector1">
            <a:avLst/>
          </a:prstGeom>
          <a:ln w="12700">
            <a:headEnd type="triangle"/>
            <a:tailEnd type="triangle"/>
          </a:ln>
        </p:spPr>
        <p:style>
          <a:lnRef idx="1">
            <a:schemeClr val="dk1"/>
          </a:lnRef>
          <a:fillRef idx="0">
            <a:schemeClr val="dk1"/>
          </a:fillRef>
          <a:effectRef idx="0">
            <a:schemeClr val="dk1"/>
          </a:effectRef>
          <a:fontRef idx="minor">
            <a:schemeClr val="tx1"/>
          </a:fontRef>
        </p:style>
      </p:cxnSp>
      <p:sp>
        <p:nvSpPr>
          <p:cNvPr id="13" name="TextBox 12"/>
          <p:cNvSpPr txBox="1"/>
          <p:nvPr/>
        </p:nvSpPr>
        <p:spPr>
          <a:xfrm>
            <a:off x="4354972" y="1437966"/>
            <a:ext cx="1195968" cy="369332"/>
          </a:xfrm>
          <a:prstGeom prst="rect">
            <a:avLst/>
          </a:prstGeom>
          <a:noFill/>
        </p:spPr>
        <p:txBody>
          <a:bodyPr wrap="none" rtlCol="0">
            <a:spAutoFit/>
          </a:bodyPr>
          <a:lstStyle/>
          <a:p>
            <a:r>
              <a:rPr lang="en-US" dirty="0" smtClean="0"/>
              <a:t>Source cell</a:t>
            </a:r>
            <a:endParaRPr lang="en-US" dirty="0"/>
          </a:p>
        </p:txBody>
      </p:sp>
      <p:cxnSp>
        <p:nvCxnSpPr>
          <p:cNvPr id="15" name="Straight Arrow Connector 14"/>
          <p:cNvCxnSpPr/>
          <p:nvPr/>
        </p:nvCxnSpPr>
        <p:spPr>
          <a:xfrm flipH="1">
            <a:off x="3955845" y="1752302"/>
            <a:ext cx="603821" cy="31247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7" name="TextBox 16"/>
          <p:cNvSpPr txBox="1"/>
          <p:nvPr/>
        </p:nvSpPr>
        <p:spPr>
          <a:xfrm>
            <a:off x="2813728" y="1887171"/>
            <a:ext cx="301686" cy="369332"/>
          </a:xfrm>
          <a:prstGeom prst="rect">
            <a:avLst/>
          </a:prstGeom>
          <a:noFill/>
        </p:spPr>
        <p:txBody>
          <a:bodyPr wrap="none" rtlCol="0">
            <a:spAutoFit/>
          </a:bodyPr>
          <a:lstStyle/>
          <a:p>
            <a:r>
              <a:rPr lang="en-US" dirty="0" smtClean="0"/>
              <a:t>1</a:t>
            </a:r>
            <a:endParaRPr lang="en-US" dirty="0"/>
          </a:p>
        </p:txBody>
      </p:sp>
      <p:cxnSp>
        <p:nvCxnSpPr>
          <p:cNvPr id="18" name="Straight Arrow Connector 17"/>
          <p:cNvCxnSpPr/>
          <p:nvPr/>
        </p:nvCxnSpPr>
        <p:spPr>
          <a:xfrm flipV="1">
            <a:off x="2587522" y="2236839"/>
            <a:ext cx="952091" cy="844655"/>
          </a:xfrm>
          <a:prstGeom prst="straightConnector1">
            <a:avLst/>
          </a:prstGeom>
          <a:ln w="12700">
            <a:headEnd type="triangle"/>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3" name="TextBox 22"/>
              <p:cNvSpPr txBox="1"/>
              <p:nvPr/>
            </p:nvSpPr>
            <p:spPr>
              <a:xfrm>
                <a:off x="2970638" y="2606171"/>
                <a:ext cx="517385" cy="40197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ad>
                        <m:radPr>
                          <m:degHide m:val="on"/>
                          <m:ctrlPr>
                            <a:rPr lang="en-US" i="1" smtClean="0">
                              <a:latin typeface="Cambria Math" panose="02040503050406030204" pitchFamily="18" charset="0"/>
                              <a:ea typeface="Cambria Math" panose="02040503050406030204" pitchFamily="18" charset="0"/>
                            </a:rPr>
                          </m:ctrlPr>
                        </m:radPr>
                        <m:deg/>
                        <m:e>
                          <m:r>
                            <a:rPr lang="en-US" b="0" i="1" smtClean="0">
                              <a:latin typeface="Cambria Math" panose="02040503050406030204" pitchFamily="18" charset="0"/>
                              <a:ea typeface="Cambria Math" panose="02040503050406030204" pitchFamily="18" charset="0"/>
                            </a:rPr>
                            <m:t>2</m:t>
                          </m:r>
                        </m:e>
                      </m:rad>
                    </m:oMath>
                  </m:oMathPara>
                </a14:m>
                <a:endParaRPr lang="en-US" dirty="0"/>
              </a:p>
            </p:txBody>
          </p:sp>
        </mc:Choice>
        <mc:Fallback xmlns="">
          <p:sp>
            <p:nvSpPr>
              <p:cNvPr id="23" name="TextBox 22"/>
              <p:cNvSpPr txBox="1">
                <a:spLocks noRot="1" noChangeAspect="1" noMove="1" noResize="1" noEditPoints="1" noAdjustHandles="1" noChangeArrowheads="1" noChangeShapeType="1" noTextEdit="1"/>
              </p:cNvSpPr>
              <p:nvPr/>
            </p:nvSpPr>
            <p:spPr>
              <a:xfrm>
                <a:off x="2970638" y="2606171"/>
                <a:ext cx="517385" cy="401970"/>
              </a:xfrm>
              <a:prstGeom prst="rect">
                <a:avLst/>
              </a:prstGeom>
              <a:blipFill>
                <a:blip r:embed="rId2"/>
                <a:stretch>
                  <a:fillRect/>
                </a:stretch>
              </a:blipFill>
            </p:spPr>
            <p:txBody>
              <a:bodyPr/>
              <a:lstStyle/>
              <a:p>
                <a:r>
                  <a:rPr lang="en-US">
                    <a:noFill/>
                  </a:rPr>
                  <a:t> </a:t>
                </a:r>
              </a:p>
            </p:txBody>
          </p:sp>
        </mc:Fallback>
      </mc:AlternateContent>
      <p:graphicFrame>
        <p:nvGraphicFramePr>
          <p:cNvPr id="24" name="Table 23"/>
          <p:cNvGraphicFramePr>
            <a:graphicFrameLocks noGrp="1"/>
          </p:cNvGraphicFramePr>
          <p:nvPr>
            <p:extLst>
              <p:ext uri="{D42A27DB-BD31-4B8C-83A1-F6EECF244321}">
                <p14:modId xmlns:p14="http://schemas.microsoft.com/office/powerpoint/2010/main" val="3348294747"/>
              </p:ext>
            </p:extLst>
          </p:nvPr>
        </p:nvGraphicFramePr>
        <p:xfrm>
          <a:off x="7103533" y="1797739"/>
          <a:ext cx="2736645" cy="2548392"/>
        </p:xfrm>
        <a:graphic>
          <a:graphicData uri="http://schemas.openxmlformats.org/drawingml/2006/table">
            <a:tbl>
              <a:tblPr firstRow="1" bandRow="1">
                <a:tableStyleId>{5940675A-B579-460E-94D1-54222C63F5DA}</a:tableStyleId>
              </a:tblPr>
              <a:tblGrid>
                <a:gridCol w="912215">
                  <a:extLst>
                    <a:ext uri="{9D8B030D-6E8A-4147-A177-3AD203B41FA5}">
                      <a16:colId xmlns:a16="http://schemas.microsoft.com/office/drawing/2014/main" val="1473638855"/>
                    </a:ext>
                  </a:extLst>
                </a:gridCol>
                <a:gridCol w="912215">
                  <a:extLst>
                    <a:ext uri="{9D8B030D-6E8A-4147-A177-3AD203B41FA5}">
                      <a16:colId xmlns:a16="http://schemas.microsoft.com/office/drawing/2014/main" val="3472533394"/>
                    </a:ext>
                  </a:extLst>
                </a:gridCol>
                <a:gridCol w="912215">
                  <a:extLst>
                    <a:ext uri="{9D8B030D-6E8A-4147-A177-3AD203B41FA5}">
                      <a16:colId xmlns:a16="http://schemas.microsoft.com/office/drawing/2014/main" val="4073950994"/>
                    </a:ext>
                  </a:extLst>
                </a:gridCol>
              </a:tblGrid>
              <a:tr h="849464">
                <a:tc>
                  <a:txBody>
                    <a:bodyPr/>
                    <a:lstStyle/>
                    <a:p>
                      <a:r>
                        <a:rPr lang="en-US" sz="2200" dirty="0" smtClean="0"/>
                        <a:t>2</a:t>
                      </a:r>
                      <a:endParaRPr lang="en-US" sz="2200" dirty="0"/>
                    </a:p>
                  </a:txBody>
                  <a:tcPr marL="204440" marR="204440" marT="102219" marB="102219" anchor="ctr"/>
                </a:tc>
                <a:tc>
                  <a:txBody>
                    <a:bodyPr/>
                    <a:lstStyle/>
                    <a:p>
                      <a:r>
                        <a:rPr lang="en-US" sz="2200" dirty="0" smtClean="0"/>
                        <a:t>1</a:t>
                      </a:r>
                      <a:endParaRPr lang="en-US" sz="2200" dirty="0"/>
                    </a:p>
                  </a:txBody>
                  <a:tcPr marL="204440" marR="204440" marT="102219" marB="102219" anchor="ctr"/>
                </a:tc>
                <a:tc>
                  <a:txBody>
                    <a:bodyPr/>
                    <a:lstStyle/>
                    <a:p>
                      <a:pPr algn="dist"/>
                      <a:r>
                        <a:rPr lang="en-US" sz="2200" b="1" dirty="0" smtClean="0"/>
                        <a:t>0</a:t>
                      </a:r>
                      <a:endParaRPr lang="en-US" sz="2200" b="1" dirty="0"/>
                    </a:p>
                  </a:txBody>
                  <a:tcPr marL="204440" marR="204440" marT="102219" marB="102219" anchor="ctr">
                    <a:solidFill>
                      <a:schemeClr val="accent3"/>
                    </a:solidFill>
                  </a:tcPr>
                </a:tc>
                <a:extLst>
                  <a:ext uri="{0D108BD9-81ED-4DB2-BD59-A6C34878D82A}">
                    <a16:rowId xmlns:a16="http://schemas.microsoft.com/office/drawing/2014/main" val="2991329120"/>
                  </a:ext>
                </a:extLst>
              </a:tr>
              <a:tr h="849464">
                <a:tc>
                  <a:txBody>
                    <a:bodyPr/>
                    <a:lstStyle/>
                    <a:p>
                      <a:r>
                        <a:rPr lang="en-US" sz="2200" dirty="0" smtClean="0"/>
                        <a:t>2.24</a:t>
                      </a:r>
                      <a:endParaRPr lang="en-US" sz="2200" dirty="0"/>
                    </a:p>
                  </a:txBody>
                  <a:tcPr marL="204440" marR="204440" marT="102219" marB="102219" anchor="ctr"/>
                </a:tc>
                <a:tc>
                  <a:txBody>
                    <a:bodyPr/>
                    <a:lstStyle/>
                    <a:p>
                      <a:r>
                        <a:rPr lang="en-US" sz="2200" dirty="0" smtClean="0"/>
                        <a:t>1.41</a:t>
                      </a:r>
                      <a:endParaRPr lang="en-US" sz="2200" dirty="0"/>
                    </a:p>
                  </a:txBody>
                  <a:tcPr marL="204440" marR="204440" marT="102219" marB="102219" anchor="ctr"/>
                </a:tc>
                <a:tc>
                  <a:txBody>
                    <a:bodyPr/>
                    <a:lstStyle/>
                    <a:p>
                      <a:r>
                        <a:rPr lang="en-US" sz="2200" dirty="0" smtClean="0"/>
                        <a:t>1</a:t>
                      </a:r>
                      <a:endParaRPr lang="en-US" sz="2200" dirty="0"/>
                    </a:p>
                  </a:txBody>
                  <a:tcPr marL="204440" marR="204440" marT="102219" marB="102219" anchor="ctr"/>
                </a:tc>
                <a:extLst>
                  <a:ext uri="{0D108BD9-81ED-4DB2-BD59-A6C34878D82A}">
                    <a16:rowId xmlns:a16="http://schemas.microsoft.com/office/drawing/2014/main" val="1482066533"/>
                  </a:ext>
                </a:extLst>
              </a:tr>
              <a:tr h="849464">
                <a:tc>
                  <a:txBody>
                    <a:bodyPr/>
                    <a:lstStyle/>
                    <a:p>
                      <a:r>
                        <a:rPr lang="en-US" sz="2200" dirty="0" smtClean="0"/>
                        <a:t>28.3</a:t>
                      </a:r>
                      <a:endParaRPr lang="en-US" sz="2200" dirty="0"/>
                    </a:p>
                  </a:txBody>
                  <a:tcPr marL="204440" marR="204440" marT="102219" marB="102219" anchor="ctr"/>
                </a:tc>
                <a:tc>
                  <a:txBody>
                    <a:bodyPr/>
                    <a:lstStyle/>
                    <a:p>
                      <a:r>
                        <a:rPr lang="en-US" sz="2200" dirty="0" smtClean="0"/>
                        <a:t>2.24</a:t>
                      </a:r>
                      <a:endParaRPr lang="en-US" sz="2200" dirty="0"/>
                    </a:p>
                  </a:txBody>
                  <a:tcPr marL="204440" marR="204440" marT="102219" marB="102219" anchor="ctr"/>
                </a:tc>
                <a:tc>
                  <a:txBody>
                    <a:bodyPr/>
                    <a:lstStyle/>
                    <a:p>
                      <a:r>
                        <a:rPr lang="en-US" sz="2200" dirty="0" smtClean="0"/>
                        <a:t>2</a:t>
                      </a:r>
                      <a:endParaRPr lang="en-US" sz="2200" dirty="0"/>
                    </a:p>
                  </a:txBody>
                  <a:tcPr marL="204440" marR="204440" marT="102219" marB="102219" anchor="ctr"/>
                </a:tc>
                <a:extLst>
                  <a:ext uri="{0D108BD9-81ED-4DB2-BD59-A6C34878D82A}">
                    <a16:rowId xmlns:a16="http://schemas.microsoft.com/office/drawing/2014/main" val="1689881707"/>
                  </a:ext>
                </a:extLst>
              </a:tr>
            </a:tbl>
          </a:graphicData>
        </a:graphic>
      </p:graphicFrame>
      <p:cxnSp>
        <p:nvCxnSpPr>
          <p:cNvPr id="25" name="Straight Arrow Connector 24"/>
          <p:cNvCxnSpPr/>
          <p:nvPr/>
        </p:nvCxnSpPr>
        <p:spPr>
          <a:xfrm>
            <a:off x="7103533" y="4493615"/>
            <a:ext cx="875070" cy="0"/>
          </a:xfrm>
          <a:prstGeom prst="straightConnector1">
            <a:avLst/>
          </a:prstGeom>
          <a:ln w="12700">
            <a:headEnd type="triangle"/>
            <a:tailEnd type="triangle"/>
          </a:ln>
        </p:spPr>
        <p:style>
          <a:lnRef idx="1">
            <a:schemeClr val="dk1"/>
          </a:lnRef>
          <a:fillRef idx="0">
            <a:schemeClr val="dk1"/>
          </a:fillRef>
          <a:effectRef idx="0">
            <a:schemeClr val="dk1"/>
          </a:effectRef>
          <a:fontRef idx="minor">
            <a:schemeClr val="tx1"/>
          </a:fontRef>
        </p:style>
      </p:cxnSp>
      <p:sp>
        <p:nvSpPr>
          <p:cNvPr id="26" name="TextBox 25"/>
          <p:cNvSpPr txBox="1"/>
          <p:nvPr/>
        </p:nvSpPr>
        <p:spPr>
          <a:xfrm>
            <a:off x="7359171" y="4493615"/>
            <a:ext cx="301686" cy="369332"/>
          </a:xfrm>
          <a:prstGeom prst="rect">
            <a:avLst/>
          </a:prstGeom>
          <a:noFill/>
        </p:spPr>
        <p:txBody>
          <a:bodyPr wrap="none" rtlCol="0">
            <a:spAutoFit/>
          </a:bodyPr>
          <a:lstStyle/>
          <a:p>
            <a:r>
              <a:rPr lang="en-US" dirty="0" smtClean="0"/>
              <a:t>1</a:t>
            </a:r>
            <a:endParaRPr lang="en-US" dirty="0"/>
          </a:p>
        </p:txBody>
      </p:sp>
    </p:spTree>
    <p:extLst>
      <p:ext uri="{BB962C8B-B14F-4D97-AF65-F5344CB8AC3E}">
        <p14:creationId xmlns:p14="http://schemas.microsoft.com/office/powerpoint/2010/main" val="363776229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8" name="Picture 6" descr="Image result for GIS road network attribute table spee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02605" y="4323910"/>
            <a:ext cx="7931284" cy="213569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3"/>
          <a:stretch>
            <a:fillRect/>
          </a:stretch>
        </p:blipFill>
        <p:spPr>
          <a:xfrm>
            <a:off x="421531" y="314069"/>
            <a:ext cx="6407286" cy="3350476"/>
          </a:xfrm>
          <a:prstGeom prst="rect">
            <a:avLst/>
          </a:prstGeom>
        </p:spPr>
      </p:pic>
      <p:sp>
        <p:nvSpPr>
          <p:cNvPr id="5" name="TextBox 4"/>
          <p:cNvSpPr txBox="1"/>
          <p:nvPr/>
        </p:nvSpPr>
        <p:spPr>
          <a:xfrm>
            <a:off x="7875959" y="466927"/>
            <a:ext cx="3863750" cy="615553"/>
          </a:xfrm>
          <a:prstGeom prst="rect">
            <a:avLst/>
          </a:prstGeom>
          <a:noFill/>
        </p:spPr>
        <p:txBody>
          <a:bodyPr wrap="none" rtlCol="0">
            <a:spAutoFit/>
          </a:bodyPr>
          <a:lstStyle/>
          <a:p>
            <a:r>
              <a:rPr lang="en-US" sz="3400" b="1" dirty="0" smtClean="0"/>
              <a:t>Road network in GIS</a:t>
            </a:r>
          </a:p>
        </p:txBody>
      </p:sp>
      <p:sp>
        <p:nvSpPr>
          <p:cNvPr id="6" name="TextBox 5"/>
          <p:cNvSpPr txBox="1"/>
          <p:nvPr/>
        </p:nvSpPr>
        <p:spPr>
          <a:xfrm>
            <a:off x="1949459" y="3809561"/>
            <a:ext cx="3351430" cy="369332"/>
          </a:xfrm>
          <a:prstGeom prst="rect">
            <a:avLst/>
          </a:prstGeom>
          <a:noFill/>
        </p:spPr>
        <p:txBody>
          <a:bodyPr wrap="none" rtlCol="0">
            <a:spAutoFit/>
          </a:bodyPr>
          <a:lstStyle/>
          <a:p>
            <a:r>
              <a:rPr lang="en-US" dirty="0" smtClean="0"/>
              <a:t>Road are represented as polylines</a:t>
            </a:r>
            <a:endParaRPr lang="en-US" dirty="0"/>
          </a:p>
        </p:txBody>
      </p:sp>
      <p:sp>
        <p:nvSpPr>
          <p:cNvPr id="11" name="TextBox 10"/>
          <p:cNvSpPr txBox="1"/>
          <p:nvPr/>
        </p:nvSpPr>
        <p:spPr>
          <a:xfrm>
            <a:off x="5153102" y="6459608"/>
            <a:ext cx="3872535" cy="369332"/>
          </a:xfrm>
          <a:prstGeom prst="rect">
            <a:avLst/>
          </a:prstGeom>
          <a:noFill/>
        </p:spPr>
        <p:txBody>
          <a:bodyPr wrap="none" rtlCol="0">
            <a:spAutoFit/>
          </a:bodyPr>
          <a:lstStyle/>
          <a:p>
            <a:r>
              <a:rPr lang="en-US" dirty="0" smtClean="0"/>
              <a:t>Attribute table stores road information</a:t>
            </a:r>
            <a:endParaRPr lang="en-US" dirty="0"/>
          </a:p>
        </p:txBody>
      </p:sp>
    </p:spTree>
    <p:extLst>
      <p:ext uri="{BB962C8B-B14F-4D97-AF65-F5344CB8AC3E}">
        <p14:creationId xmlns:p14="http://schemas.microsoft.com/office/powerpoint/2010/main" val="55302270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7402" y="685966"/>
            <a:ext cx="8726555" cy="58763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934277" y="427383"/>
            <a:ext cx="7832036" cy="1600438"/>
          </a:xfrm>
          <a:prstGeom prst="rect">
            <a:avLst/>
          </a:prstGeom>
          <a:noFill/>
        </p:spPr>
        <p:txBody>
          <a:bodyPr wrap="square" rtlCol="0">
            <a:spAutoFit/>
          </a:bodyPr>
          <a:lstStyle/>
          <a:p>
            <a:r>
              <a:rPr lang="en-US" sz="3200" b="1" dirty="0" smtClean="0"/>
              <a:t>Network in GIS</a:t>
            </a:r>
          </a:p>
          <a:p>
            <a:endParaRPr lang="en-US" sz="2200" dirty="0" smtClean="0"/>
          </a:p>
          <a:p>
            <a:r>
              <a:rPr lang="en-US" sz="2200" dirty="0" smtClean="0"/>
              <a:t> </a:t>
            </a:r>
          </a:p>
          <a:p>
            <a:endParaRPr lang="en-US" sz="2200" dirty="0"/>
          </a:p>
        </p:txBody>
      </p:sp>
      <p:sp>
        <p:nvSpPr>
          <p:cNvPr id="6" name="TextBox 5"/>
          <p:cNvSpPr txBox="1"/>
          <p:nvPr/>
        </p:nvSpPr>
        <p:spPr>
          <a:xfrm>
            <a:off x="5267739" y="6441428"/>
            <a:ext cx="2557303" cy="369332"/>
          </a:xfrm>
          <a:prstGeom prst="rect">
            <a:avLst/>
          </a:prstGeom>
          <a:noFill/>
        </p:spPr>
        <p:txBody>
          <a:bodyPr wrap="none" rtlCol="0">
            <a:spAutoFit/>
          </a:bodyPr>
          <a:lstStyle/>
          <a:p>
            <a:r>
              <a:rPr lang="en-US" b="1" dirty="0" smtClean="0"/>
              <a:t>Junctions between roads</a:t>
            </a:r>
            <a:endParaRPr lang="en-US" b="1" dirty="0"/>
          </a:p>
        </p:txBody>
      </p:sp>
    </p:spTree>
    <p:extLst>
      <p:ext uri="{BB962C8B-B14F-4D97-AF65-F5344CB8AC3E}">
        <p14:creationId xmlns:p14="http://schemas.microsoft.com/office/powerpoint/2010/main" val="21055198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1"/>
          <p:cNvGrpSpPr>
            <a:grpSpLocks/>
          </p:cNvGrpSpPr>
          <p:nvPr/>
        </p:nvGrpSpPr>
        <p:grpSpPr bwMode="auto">
          <a:xfrm>
            <a:off x="1835485" y="1586765"/>
            <a:ext cx="2525712" cy="2089150"/>
            <a:chOff x="3232597" y="215777"/>
            <a:chExt cx="2524258" cy="2089541"/>
          </a:xfrm>
        </p:grpSpPr>
        <p:sp>
          <p:nvSpPr>
            <p:cNvPr id="4" name="Rounded Rectangle 3"/>
            <p:cNvSpPr/>
            <p:nvPr/>
          </p:nvSpPr>
          <p:spPr>
            <a:xfrm>
              <a:off x="3232597" y="215777"/>
              <a:ext cx="2524258" cy="1986335"/>
            </a:xfrm>
            <a:prstGeom prst="roundRect">
              <a:avLst>
                <a:gd name="adj" fmla="val 1224"/>
              </a:avLst>
            </a:prstGeom>
            <a:gradFill flip="none" rotWithShape="1">
              <a:gsLst>
                <a:gs pos="95000">
                  <a:schemeClr val="accent4">
                    <a:lumMod val="25000"/>
                    <a:alpha val="25000"/>
                  </a:schemeClr>
                </a:gs>
                <a:gs pos="0">
                  <a:srgbClr val="5AC3FA">
                    <a:alpha val="20000"/>
                  </a:srgbClr>
                </a:gs>
                <a:gs pos="20000">
                  <a:schemeClr val="accent6">
                    <a:lumMod val="50000"/>
                    <a:alpha val="20000"/>
                  </a:schemeClr>
                </a:gs>
                <a:gs pos="73000">
                  <a:schemeClr val="accent6">
                    <a:lumMod val="50000"/>
                    <a:alpha val="30000"/>
                  </a:schemeClr>
                </a:gs>
              </a:gsLst>
              <a:lin ang="16200000" scaled="0"/>
              <a:tileRect/>
            </a:gradFill>
            <a:ln w="3175" cap="flat" cmpd="sng" algn="ctr">
              <a:solidFill>
                <a:srgbClr val="5AC3FA">
                  <a:alpha val="70000"/>
                </a:srgbClr>
              </a:solidFill>
              <a:prstDash val="solid"/>
              <a:round/>
              <a:headEnd type="none" w="med" len="med"/>
              <a:tailEnd type="none" w="med" len="med"/>
            </a:ln>
            <a:effectLst>
              <a:outerShdw blurRad="40000" dist="23000" dir="5400000" rotWithShape="0">
                <a:srgbClr val="000000">
                  <a:alpha val="35000"/>
                </a:srgbClr>
              </a:outerShdw>
            </a:effectLst>
          </p:spPr>
          <p:style>
            <a:lnRef idx="1">
              <a:schemeClr val="accent4"/>
            </a:lnRef>
            <a:fillRef idx="3">
              <a:schemeClr val="accent4"/>
            </a:fillRef>
            <a:effectRef idx="2">
              <a:schemeClr val="accent4"/>
            </a:effectRef>
            <a:fontRef idx="minor">
              <a:schemeClr val="lt1"/>
            </a:fontRef>
          </p:style>
          <p:txBody>
            <a:bodyPr wrap="none" lIns="91796" tIns="45898" rIns="91796" bIns="45898" anchor="ctr"/>
            <a:lstStyle/>
            <a:p>
              <a:pPr algn="ctr" defTabSz="917954" fontAlgn="auto">
                <a:spcBef>
                  <a:spcPts val="0"/>
                </a:spcBef>
                <a:spcAft>
                  <a:spcPts val="0"/>
                </a:spcAft>
                <a:defRPr/>
              </a:pPr>
              <a:endParaRPr lang="en-US">
                <a:solidFill>
                  <a:schemeClr val="bg1"/>
                </a:solidFill>
                <a:effectLst>
                  <a:outerShdw blurRad="38100" dist="38100" dir="2700000" algn="tl">
                    <a:srgbClr val="000000">
                      <a:alpha val="43137"/>
                    </a:srgbClr>
                  </a:outerShdw>
                </a:effectLst>
                <a:ea typeface="ＭＳ Ｐゴシック" pitchFamily="-97" charset="-128"/>
                <a:cs typeface="ＭＳ Ｐゴシック" pitchFamily="-97" charset="-128"/>
              </a:endParaRPr>
            </a:p>
          </p:txBody>
        </p:sp>
        <p:pic>
          <p:nvPicPr>
            <p:cNvPr id="5"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10616" y="284682"/>
              <a:ext cx="2364468" cy="1825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AutoShape 61"/>
            <p:cNvSpPr>
              <a:spLocks noChangeArrowheads="1"/>
            </p:cNvSpPr>
            <p:nvPr/>
          </p:nvSpPr>
          <p:spPr bwMode="auto">
            <a:xfrm>
              <a:off x="3840259" y="1903606"/>
              <a:ext cx="1362878" cy="401712"/>
            </a:xfrm>
            <a:prstGeom prst="roundRect">
              <a:avLst>
                <a:gd name="adj" fmla="val 5444"/>
              </a:avLst>
            </a:prstGeom>
            <a:solidFill>
              <a:srgbClr val="FFE683"/>
            </a:solidFill>
            <a:ln w="25400" algn="ctr">
              <a:solidFill>
                <a:srgbClr val="FAC15A"/>
              </a:solidFill>
              <a:round/>
              <a:headEnd/>
              <a:tailEnd/>
            </a:ln>
            <a:effectLst>
              <a:outerShdw dist="25400" dir="5400000" rotWithShape="0">
                <a:srgbClr val="000000">
                  <a:alpha val="20000"/>
                </a:srgbClr>
              </a:outerShdw>
            </a:effec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dirty="0">
                  <a:ea typeface="MS PGothic" panose="020B0600070205080204" pitchFamily="34" charset="-128"/>
                </a:rPr>
                <a:t>Route</a:t>
              </a:r>
            </a:p>
          </p:txBody>
        </p:sp>
      </p:grpSp>
      <p:grpSp>
        <p:nvGrpSpPr>
          <p:cNvPr id="7" name="Group 34"/>
          <p:cNvGrpSpPr>
            <a:grpSpLocks/>
          </p:cNvGrpSpPr>
          <p:nvPr/>
        </p:nvGrpSpPr>
        <p:grpSpPr bwMode="auto">
          <a:xfrm>
            <a:off x="4661235" y="1586765"/>
            <a:ext cx="2524125" cy="2089150"/>
            <a:chOff x="6076682" y="1050756"/>
            <a:chExt cx="2524258" cy="2089541"/>
          </a:xfrm>
        </p:grpSpPr>
        <p:sp>
          <p:nvSpPr>
            <p:cNvPr id="8" name="Rounded Rectangle 7"/>
            <p:cNvSpPr/>
            <p:nvPr/>
          </p:nvSpPr>
          <p:spPr>
            <a:xfrm>
              <a:off x="6076682" y="1050756"/>
              <a:ext cx="2524258" cy="1949815"/>
            </a:xfrm>
            <a:prstGeom prst="roundRect">
              <a:avLst>
                <a:gd name="adj" fmla="val 1224"/>
              </a:avLst>
            </a:prstGeom>
            <a:gradFill flip="none" rotWithShape="1">
              <a:gsLst>
                <a:gs pos="95000">
                  <a:schemeClr val="accent4">
                    <a:lumMod val="25000"/>
                    <a:alpha val="25000"/>
                  </a:schemeClr>
                </a:gs>
                <a:gs pos="0">
                  <a:srgbClr val="5AC3FA">
                    <a:alpha val="20000"/>
                  </a:srgbClr>
                </a:gs>
                <a:gs pos="20000">
                  <a:schemeClr val="accent6">
                    <a:lumMod val="50000"/>
                    <a:alpha val="20000"/>
                  </a:schemeClr>
                </a:gs>
                <a:gs pos="73000">
                  <a:schemeClr val="accent6">
                    <a:lumMod val="50000"/>
                    <a:alpha val="30000"/>
                  </a:schemeClr>
                </a:gs>
              </a:gsLst>
              <a:lin ang="16200000" scaled="0"/>
              <a:tileRect/>
            </a:gradFill>
            <a:ln w="3175" cap="flat" cmpd="sng" algn="ctr">
              <a:solidFill>
                <a:srgbClr val="5AC3FA">
                  <a:alpha val="70000"/>
                </a:srgbClr>
              </a:solidFill>
              <a:prstDash val="solid"/>
              <a:round/>
              <a:headEnd type="none" w="med" len="med"/>
              <a:tailEnd type="none" w="med" len="med"/>
            </a:ln>
            <a:effectLst>
              <a:outerShdw blurRad="40000" dist="23000" dir="5400000" rotWithShape="0">
                <a:srgbClr val="000000">
                  <a:alpha val="35000"/>
                </a:srgbClr>
              </a:outerShdw>
            </a:effectLst>
          </p:spPr>
          <p:style>
            <a:lnRef idx="1">
              <a:schemeClr val="accent4"/>
            </a:lnRef>
            <a:fillRef idx="3">
              <a:schemeClr val="accent4"/>
            </a:fillRef>
            <a:effectRef idx="2">
              <a:schemeClr val="accent4"/>
            </a:effectRef>
            <a:fontRef idx="minor">
              <a:schemeClr val="lt1"/>
            </a:fontRef>
          </p:style>
          <p:txBody>
            <a:bodyPr wrap="none" lIns="91796" tIns="45898" rIns="91796" bIns="45898" anchor="ctr"/>
            <a:lstStyle/>
            <a:p>
              <a:pPr algn="ctr" defTabSz="917954" fontAlgn="auto">
                <a:spcBef>
                  <a:spcPts val="0"/>
                </a:spcBef>
                <a:spcAft>
                  <a:spcPts val="0"/>
                </a:spcAft>
                <a:defRPr/>
              </a:pPr>
              <a:endParaRPr lang="en-US">
                <a:solidFill>
                  <a:schemeClr val="bg1"/>
                </a:solidFill>
                <a:effectLst>
                  <a:outerShdw blurRad="38100" dist="38100" dir="2700000" algn="tl">
                    <a:srgbClr val="000000">
                      <a:alpha val="43137"/>
                    </a:srgbClr>
                  </a:outerShdw>
                </a:effectLst>
                <a:ea typeface="ＭＳ Ｐゴシック" pitchFamily="-97" charset="-128"/>
                <a:cs typeface="ＭＳ Ｐゴシック" pitchFamily="-97" charset="-128"/>
              </a:endParaRPr>
            </a:p>
          </p:txBody>
        </p:sp>
        <p:pic>
          <p:nvPicPr>
            <p:cNvPr id="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44078" y="1119661"/>
              <a:ext cx="2400300" cy="1825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AutoShape 61"/>
            <p:cNvSpPr>
              <a:spLocks noChangeArrowheads="1"/>
            </p:cNvSpPr>
            <p:nvPr/>
          </p:nvSpPr>
          <p:spPr bwMode="auto">
            <a:xfrm>
              <a:off x="6462464" y="2738585"/>
              <a:ext cx="1763806" cy="401712"/>
            </a:xfrm>
            <a:prstGeom prst="roundRect">
              <a:avLst>
                <a:gd name="adj" fmla="val 5444"/>
              </a:avLst>
            </a:prstGeom>
            <a:solidFill>
              <a:srgbClr val="FFE683"/>
            </a:solidFill>
            <a:ln w="25400" algn="ctr">
              <a:solidFill>
                <a:srgbClr val="FAC15A"/>
              </a:solidFill>
              <a:round/>
              <a:headEnd/>
              <a:tailEnd/>
            </a:ln>
            <a:effectLst>
              <a:outerShdw dist="25400" dir="5400000" rotWithShape="0">
                <a:srgbClr val="000000">
                  <a:alpha val="20000"/>
                </a:srgbClr>
              </a:outerShdw>
            </a:effec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dirty="0">
                  <a:ea typeface="MS PGothic" panose="020B0600070205080204" pitchFamily="34" charset="-128"/>
                </a:rPr>
                <a:t>Closest Facility</a:t>
              </a:r>
            </a:p>
          </p:txBody>
        </p:sp>
      </p:grpSp>
      <p:grpSp>
        <p:nvGrpSpPr>
          <p:cNvPr id="11" name="Group 42"/>
          <p:cNvGrpSpPr>
            <a:grpSpLocks/>
          </p:cNvGrpSpPr>
          <p:nvPr/>
        </p:nvGrpSpPr>
        <p:grpSpPr bwMode="auto">
          <a:xfrm>
            <a:off x="7479047" y="1586765"/>
            <a:ext cx="2474913" cy="2022475"/>
            <a:chOff x="6128197" y="3678046"/>
            <a:chExt cx="2474890" cy="2023001"/>
          </a:xfrm>
        </p:grpSpPr>
        <p:sp>
          <p:nvSpPr>
            <p:cNvPr id="12" name="Rounded Rectangle 11"/>
            <p:cNvSpPr/>
            <p:nvPr/>
          </p:nvSpPr>
          <p:spPr>
            <a:xfrm>
              <a:off x="6128197" y="3678046"/>
              <a:ext cx="2474890" cy="1986480"/>
            </a:xfrm>
            <a:prstGeom prst="roundRect">
              <a:avLst>
                <a:gd name="adj" fmla="val 1224"/>
              </a:avLst>
            </a:prstGeom>
            <a:gradFill flip="none" rotWithShape="1">
              <a:gsLst>
                <a:gs pos="95000">
                  <a:schemeClr val="accent4">
                    <a:lumMod val="25000"/>
                    <a:alpha val="25000"/>
                  </a:schemeClr>
                </a:gs>
                <a:gs pos="0">
                  <a:srgbClr val="5AC3FA">
                    <a:alpha val="20000"/>
                  </a:srgbClr>
                </a:gs>
                <a:gs pos="20000">
                  <a:schemeClr val="accent6">
                    <a:lumMod val="50000"/>
                    <a:alpha val="20000"/>
                  </a:schemeClr>
                </a:gs>
                <a:gs pos="73000">
                  <a:schemeClr val="accent6">
                    <a:lumMod val="50000"/>
                    <a:alpha val="30000"/>
                  </a:schemeClr>
                </a:gs>
              </a:gsLst>
              <a:lin ang="16200000" scaled="0"/>
              <a:tileRect/>
            </a:gradFill>
            <a:ln w="3175" cap="flat" cmpd="sng" algn="ctr">
              <a:solidFill>
                <a:srgbClr val="5AC3FA">
                  <a:alpha val="70000"/>
                </a:srgbClr>
              </a:solidFill>
              <a:prstDash val="solid"/>
              <a:round/>
              <a:headEnd type="none" w="med" len="med"/>
              <a:tailEnd type="none" w="med" len="med"/>
            </a:ln>
            <a:effectLst>
              <a:outerShdw blurRad="40000" dist="23000" dir="5400000" rotWithShape="0">
                <a:srgbClr val="000000">
                  <a:alpha val="35000"/>
                </a:srgbClr>
              </a:outerShdw>
            </a:effectLst>
          </p:spPr>
          <p:style>
            <a:lnRef idx="1">
              <a:schemeClr val="accent4"/>
            </a:lnRef>
            <a:fillRef idx="3">
              <a:schemeClr val="accent4"/>
            </a:fillRef>
            <a:effectRef idx="2">
              <a:schemeClr val="accent4"/>
            </a:effectRef>
            <a:fontRef idx="minor">
              <a:schemeClr val="lt1"/>
            </a:fontRef>
          </p:style>
          <p:txBody>
            <a:bodyPr wrap="none" lIns="91796" tIns="45898" rIns="91796" bIns="45898" anchor="ctr"/>
            <a:lstStyle/>
            <a:p>
              <a:pPr algn="ctr" defTabSz="917954" fontAlgn="auto">
                <a:spcBef>
                  <a:spcPts val="0"/>
                </a:spcBef>
                <a:spcAft>
                  <a:spcPts val="0"/>
                </a:spcAft>
                <a:defRPr/>
              </a:pPr>
              <a:endParaRPr lang="en-US">
                <a:solidFill>
                  <a:schemeClr val="bg1"/>
                </a:solidFill>
                <a:effectLst>
                  <a:outerShdw blurRad="38100" dist="38100" dir="2700000" algn="tl">
                    <a:srgbClr val="000000">
                      <a:alpha val="43137"/>
                    </a:srgbClr>
                  </a:outerShdw>
                </a:effectLst>
                <a:ea typeface="ＭＳ Ｐゴシック" pitchFamily="-97" charset="-128"/>
                <a:cs typeface="ＭＳ Ｐゴシック" pitchFamily="-97" charset="-128"/>
              </a:endParaRPr>
            </a:p>
          </p:txBody>
        </p:sp>
        <p:pic>
          <p:nvPicPr>
            <p:cNvPr id="13"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09846" y="3746951"/>
              <a:ext cx="2328976" cy="1825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AutoShape 61"/>
            <p:cNvSpPr>
              <a:spLocks noChangeArrowheads="1"/>
            </p:cNvSpPr>
            <p:nvPr/>
          </p:nvSpPr>
          <p:spPr bwMode="auto">
            <a:xfrm>
              <a:off x="6594918" y="5299306"/>
              <a:ext cx="1595423" cy="401741"/>
            </a:xfrm>
            <a:prstGeom prst="roundRect">
              <a:avLst>
                <a:gd name="adj" fmla="val 5444"/>
              </a:avLst>
            </a:prstGeom>
            <a:solidFill>
              <a:srgbClr val="FFE683"/>
            </a:solidFill>
            <a:ln w="25400" algn="ctr">
              <a:solidFill>
                <a:srgbClr val="FAC15A"/>
              </a:solidFill>
              <a:round/>
              <a:headEnd/>
              <a:tailEnd/>
            </a:ln>
            <a:effectLst>
              <a:outerShdw dist="25400" dir="5400000" rotWithShape="0">
                <a:srgbClr val="000000">
                  <a:alpha val="20000"/>
                </a:srgbClr>
              </a:outerShdw>
            </a:effec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dirty="0">
                  <a:ea typeface="MS PGothic" panose="020B0600070205080204" pitchFamily="34" charset="-128"/>
                </a:rPr>
                <a:t>Service Area</a:t>
              </a:r>
            </a:p>
          </p:txBody>
        </p:sp>
      </p:grpSp>
      <p:grpSp>
        <p:nvGrpSpPr>
          <p:cNvPr id="15" name="Group 51"/>
          <p:cNvGrpSpPr>
            <a:grpSpLocks/>
          </p:cNvGrpSpPr>
          <p:nvPr/>
        </p:nvGrpSpPr>
        <p:grpSpPr bwMode="auto">
          <a:xfrm>
            <a:off x="4619960" y="4122153"/>
            <a:ext cx="2449513" cy="2200275"/>
            <a:chOff x="371341" y="3678046"/>
            <a:chExt cx="2449132" cy="2040408"/>
          </a:xfrm>
        </p:grpSpPr>
        <p:sp>
          <p:nvSpPr>
            <p:cNvPr id="16" name="Rounded Rectangle 15"/>
            <p:cNvSpPr/>
            <p:nvPr/>
          </p:nvSpPr>
          <p:spPr>
            <a:xfrm>
              <a:off x="371341" y="3678046"/>
              <a:ext cx="2449132" cy="1868166"/>
            </a:xfrm>
            <a:prstGeom prst="roundRect">
              <a:avLst>
                <a:gd name="adj" fmla="val 1224"/>
              </a:avLst>
            </a:prstGeom>
            <a:gradFill flip="none" rotWithShape="1">
              <a:gsLst>
                <a:gs pos="95000">
                  <a:schemeClr val="accent4">
                    <a:lumMod val="25000"/>
                    <a:alpha val="25000"/>
                  </a:schemeClr>
                </a:gs>
                <a:gs pos="0">
                  <a:srgbClr val="5AC3FA">
                    <a:alpha val="20000"/>
                  </a:srgbClr>
                </a:gs>
                <a:gs pos="20000">
                  <a:schemeClr val="accent6">
                    <a:lumMod val="50000"/>
                    <a:alpha val="20000"/>
                  </a:schemeClr>
                </a:gs>
                <a:gs pos="73000">
                  <a:schemeClr val="accent6">
                    <a:lumMod val="50000"/>
                    <a:alpha val="30000"/>
                  </a:schemeClr>
                </a:gs>
              </a:gsLst>
              <a:lin ang="16200000" scaled="0"/>
              <a:tileRect/>
            </a:gradFill>
            <a:ln w="3175" cap="flat" cmpd="sng" algn="ctr">
              <a:solidFill>
                <a:srgbClr val="5AC3FA">
                  <a:alpha val="70000"/>
                </a:srgbClr>
              </a:solidFill>
              <a:prstDash val="solid"/>
              <a:round/>
              <a:headEnd type="none" w="med" len="med"/>
              <a:tailEnd type="none" w="med" len="med"/>
            </a:ln>
            <a:effectLst>
              <a:outerShdw blurRad="40000" dist="23000" dir="5400000" rotWithShape="0">
                <a:srgbClr val="000000">
                  <a:alpha val="35000"/>
                </a:srgbClr>
              </a:outerShdw>
            </a:effectLst>
          </p:spPr>
          <p:style>
            <a:lnRef idx="1">
              <a:schemeClr val="accent4"/>
            </a:lnRef>
            <a:fillRef idx="3">
              <a:schemeClr val="accent4"/>
            </a:fillRef>
            <a:effectRef idx="2">
              <a:schemeClr val="accent4"/>
            </a:effectRef>
            <a:fontRef idx="minor">
              <a:schemeClr val="lt1"/>
            </a:fontRef>
          </p:style>
          <p:txBody>
            <a:bodyPr wrap="none" lIns="91796" tIns="45898" rIns="91796" bIns="45898" anchor="ctr"/>
            <a:lstStyle/>
            <a:p>
              <a:pPr algn="ctr" defTabSz="917954" fontAlgn="auto">
                <a:spcBef>
                  <a:spcPts val="0"/>
                </a:spcBef>
                <a:spcAft>
                  <a:spcPts val="0"/>
                </a:spcAft>
                <a:defRPr/>
              </a:pPr>
              <a:endParaRPr lang="en-US">
                <a:solidFill>
                  <a:schemeClr val="bg1"/>
                </a:solidFill>
                <a:effectLst>
                  <a:outerShdw blurRad="38100" dist="38100" dir="2700000" algn="tl">
                    <a:srgbClr val="000000">
                      <a:alpha val="43137"/>
                    </a:srgbClr>
                  </a:outerShdw>
                </a:effectLst>
                <a:ea typeface="ＭＳ Ｐゴシック" pitchFamily="-97" charset="-128"/>
                <a:cs typeface="ＭＳ Ｐゴシック" pitchFamily="-97" charset="-128"/>
              </a:endParaRPr>
            </a:p>
          </p:txBody>
        </p:sp>
        <p:pic>
          <p:nvPicPr>
            <p:cNvPr id="17" name="Picture 21" descr="VRP"/>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5634" y="3763281"/>
              <a:ext cx="2300288" cy="1718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AutoShape 61"/>
            <p:cNvSpPr>
              <a:spLocks noChangeArrowheads="1"/>
            </p:cNvSpPr>
            <p:nvPr/>
          </p:nvSpPr>
          <p:spPr bwMode="auto">
            <a:xfrm>
              <a:off x="679268" y="5250308"/>
              <a:ext cx="1765025" cy="468146"/>
            </a:xfrm>
            <a:prstGeom prst="roundRect">
              <a:avLst>
                <a:gd name="adj" fmla="val 5444"/>
              </a:avLst>
            </a:prstGeom>
            <a:solidFill>
              <a:srgbClr val="FFE683"/>
            </a:solidFill>
            <a:ln w="25400" algn="ctr">
              <a:solidFill>
                <a:srgbClr val="FAC15A"/>
              </a:solidFill>
              <a:round/>
              <a:headEnd/>
              <a:tailEnd/>
            </a:ln>
            <a:effectLst>
              <a:outerShdw dist="25400" dir="5400000" rotWithShape="0">
                <a:srgbClr val="000000">
                  <a:alpha val="20000"/>
                </a:srgbClr>
              </a:outerShdw>
            </a:effec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dirty="0">
                  <a:ea typeface="MS PGothic" panose="020B0600070205080204" pitchFamily="34" charset="-128"/>
                </a:rPr>
                <a:t>Vehicle Routing</a:t>
              </a:r>
            </a:p>
            <a:p>
              <a:pPr algn="ctr" eaLnBrk="1" hangingPunct="1"/>
              <a:r>
                <a:rPr lang="en-US" altLang="en-US" dirty="0">
                  <a:ea typeface="MS PGothic" panose="020B0600070205080204" pitchFamily="34" charset="-128"/>
                </a:rPr>
                <a:t>Problem</a:t>
              </a:r>
            </a:p>
          </p:txBody>
        </p:sp>
      </p:grpSp>
      <p:grpSp>
        <p:nvGrpSpPr>
          <p:cNvPr id="19" name="Group 53"/>
          <p:cNvGrpSpPr>
            <a:grpSpLocks/>
          </p:cNvGrpSpPr>
          <p:nvPr/>
        </p:nvGrpSpPr>
        <p:grpSpPr bwMode="auto">
          <a:xfrm>
            <a:off x="1835485" y="4122153"/>
            <a:ext cx="2411413" cy="2181225"/>
            <a:chOff x="384220" y="1024998"/>
            <a:chExt cx="2410495" cy="2181913"/>
          </a:xfrm>
        </p:grpSpPr>
        <p:sp>
          <p:nvSpPr>
            <p:cNvPr id="20" name="Rounded Rectangle 19"/>
            <p:cNvSpPr/>
            <p:nvPr/>
          </p:nvSpPr>
          <p:spPr>
            <a:xfrm>
              <a:off x="384220" y="1024998"/>
              <a:ext cx="2410495" cy="2015173"/>
            </a:xfrm>
            <a:prstGeom prst="roundRect">
              <a:avLst>
                <a:gd name="adj" fmla="val 1224"/>
              </a:avLst>
            </a:prstGeom>
            <a:gradFill flip="none" rotWithShape="1">
              <a:gsLst>
                <a:gs pos="95000">
                  <a:schemeClr val="accent4">
                    <a:lumMod val="25000"/>
                    <a:alpha val="25000"/>
                  </a:schemeClr>
                </a:gs>
                <a:gs pos="0">
                  <a:srgbClr val="5AC3FA">
                    <a:alpha val="20000"/>
                  </a:srgbClr>
                </a:gs>
                <a:gs pos="20000">
                  <a:schemeClr val="accent6">
                    <a:lumMod val="50000"/>
                    <a:alpha val="20000"/>
                  </a:schemeClr>
                </a:gs>
                <a:gs pos="73000">
                  <a:schemeClr val="accent6">
                    <a:lumMod val="50000"/>
                    <a:alpha val="30000"/>
                  </a:schemeClr>
                </a:gs>
              </a:gsLst>
              <a:lin ang="16200000" scaled="0"/>
              <a:tileRect/>
            </a:gradFill>
            <a:ln w="3175" cap="flat" cmpd="sng" algn="ctr">
              <a:solidFill>
                <a:srgbClr val="5AC3FA">
                  <a:alpha val="70000"/>
                </a:srgbClr>
              </a:solidFill>
              <a:prstDash val="solid"/>
              <a:round/>
              <a:headEnd type="none" w="med" len="med"/>
              <a:tailEnd type="none" w="med" len="med"/>
            </a:ln>
            <a:effectLst>
              <a:outerShdw blurRad="40000" dist="23000" dir="5400000" rotWithShape="0">
                <a:srgbClr val="000000">
                  <a:alpha val="35000"/>
                </a:srgbClr>
              </a:outerShdw>
            </a:effectLst>
          </p:spPr>
          <p:style>
            <a:lnRef idx="1">
              <a:schemeClr val="accent4"/>
            </a:lnRef>
            <a:fillRef idx="3">
              <a:schemeClr val="accent4"/>
            </a:fillRef>
            <a:effectRef idx="2">
              <a:schemeClr val="accent4"/>
            </a:effectRef>
            <a:fontRef idx="minor">
              <a:schemeClr val="lt1"/>
            </a:fontRef>
          </p:style>
          <p:txBody>
            <a:bodyPr wrap="none" lIns="91796" tIns="45898" rIns="91796" bIns="45898" anchor="ctr"/>
            <a:lstStyle/>
            <a:p>
              <a:pPr algn="ctr" defTabSz="917954" fontAlgn="auto">
                <a:spcBef>
                  <a:spcPts val="0"/>
                </a:spcBef>
                <a:spcAft>
                  <a:spcPts val="0"/>
                </a:spcAft>
                <a:defRPr/>
              </a:pPr>
              <a:endParaRPr lang="en-US">
                <a:solidFill>
                  <a:schemeClr val="bg1"/>
                </a:solidFill>
                <a:effectLst>
                  <a:outerShdw blurRad="38100" dist="38100" dir="2700000" algn="tl">
                    <a:srgbClr val="000000">
                      <a:alpha val="43137"/>
                    </a:srgbClr>
                  </a:outerShdw>
                </a:effectLst>
                <a:ea typeface="ＭＳ Ｐゴシック" pitchFamily="-97" charset="-128"/>
                <a:cs typeface="ＭＳ Ｐゴシック" pitchFamily="-97" charset="-128"/>
              </a:endParaRPr>
            </a:p>
          </p:txBody>
        </p:sp>
        <p:pic>
          <p:nvPicPr>
            <p:cNvPr id="21"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5160" y="1100818"/>
              <a:ext cx="2288041" cy="18688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AutoShape 61"/>
            <p:cNvSpPr>
              <a:spLocks noChangeArrowheads="1"/>
            </p:cNvSpPr>
            <p:nvPr/>
          </p:nvSpPr>
          <p:spPr bwMode="auto">
            <a:xfrm>
              <a:off x="547671" y="2738451"/>
              <a:ext cx="2102636" cy="468460"/>
            </a:xfrm>
            <a:prstGeom prst="roundRect">
              <a:avLst>
                <a:gd name="adj" fmla="val 5444"/>
              </a:avLst>
            </a:prstGeom>
            <a:solidFill>
              <a:srgbClr val="FFE683"/>
            </a:solidFill>
            <a:ln w="25400" algn="ctr">
              <a:solidFill>
                <a:srgbClr val="FAC15A"/>
              </a:solidFill>
              <a:round/>
              <a:headEnd/>
              <a:tailEnd/>
            </a:ln>
            <a:effectLst>
              <a:outerShdw dist="25400" dir="5400000" rotWithShape="0">
                <a:srgbClr val="000000">
                  <a:alpha val="20000"/>
                </a:srgbClr>
              </a:outerShdw>
            </a:effec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dirty="0">
                  <a:ea typeface="MS PGothic" panose="020B0600070205080204" pitchFamily="34" charset="-128"/>
                </a:rPr>
                <a:t>Location-Allocation</a:t>
              </a:r>
            </a:p>
          </p:txBody>
        </p:sp>
      </p:grpSp>
      <p:grpSp>
        <p:nvGrpSpPr>
          <p:cNvPr id="23" name="Group 49"/>
          <p:cNvGrpSpPr>
            <a:grpSpLocks/>
          </p:cNvGrpSpPr>
          <p:nvPr/>
        </p:nvGrpSpPr>
        <p:grpSpPr bwMode="auto">
          <a:xfrm>
            <a:off x="7371098" y="4122153"/>
            <a:ext cx="2524125" cy="2192338"/>
            <a:chOff x="3243329" y="4437904"/>
            <a:chExt cx="2524258" cy="2098879"/>
          </a:xfrm>
        </p:grpSpPr>
        <p:sp>
          <p:nvSpPr>
            <p:cNvPr id="24" name="Rounded Rectangle 23"/>
            <p:cNvSpPr/>
            <p:nvPr/>
          </p:nvSpPr>
          <p:spPr>
            <a:xfrm>
              <a:off x="3243329" y="4437904"/>
              <a:ext cx="2524258" cy="1928659"/>
            </a:xfrm>
            <a:prstGeom prst="roundRect">
              <a:avLst>
                <a:gd name="adj" fmla="val 1224"/>
              </a:avLst>
            </a:prstGeom>
            <a:gradFill flip="none" rotWithShape="1">
              <a:gsLst>
                <a:gs pos="95000">
                  <a:schemeClr val="accent4">
                    <a:lumMod val="25000"/>
                    <a:alpha val="25000"/>
                  </a:schemeClr>
                </a:gs>
                <a:gs pos="0">
                  <a:srgbClr val="5AC3FA">
                    <a:alpha val="20000"/>
                  </a:srgbClr>
                </a:gs>
                <a:gs pos="20000">
                  <a:schemeClr val="accent6">
                    <a:lumMod val="50000"/>
                    <a:alpha val="20000"/>
                  </a:schemeClr>
                </a:gs>
                <a:gs pos="73000">
                  <a:schemeClr val="accent6">
                    <a:lumMod val="50000"/>
                    <a:alpha val="30000"/>
                  </a:schemeClr>
                </a:gs>
              </a:gsLst>
              <a:lin ang="16200000" scaled="0"/>
              <a:tileRect/>
            </a:gradFill>
            <a:ln w="3175" cap="flat" cmpd="sng" algn="ctr">
              <a:solidFill>
                <a:srgbClr val="5AC3FA">
                  <a:alpha val="70000"/>
                </a:srgbClr>
              </a:solidFill>
              <a:prstDash val="solid"/>
              <a:round/>
              <a:headEnd type="none" w="med" len="med"/>
              <a:tailEnd type="none" w="med" len="med"/>
            </a:ln>
            <a:effectLst>
              <a:outerShdw blurRad="40000" dist="23000" dir="5400000" rotWithShape="0">
                <a:srgbClr val="000000">
                  <a:alpha val="35000"/>
                </a:srgbClr>
              </a:outerShdw>
            </a:effectLst>
          </p:spPr>
          <p:style>
            <a:lnRef idx="1">
              <a:schemeClr val="accent4"/>
            </a:lnRef>
            <a:fillRef idx="3">
              <a:schemeClr val="accent4"/>
            </a:fillRef>
            <a:effectRef idx="2">
              <a:schemeClr val="accent4"/>
            </a:effectRef>
            <a:fontRef idx="minor">
              <a:schemeClr val="lt1"/>
            </a:fontRef>
          </p:style>
          <p:txBody>
            <a:bodyPr wrap="none" lIns="91796" tIns="45898" rIns="91796" bIns="45898" anchor="ctr"/>
            <a:lstStyle/>
            <a:p>
              <a:pPr algn="ctr" defTabSz="917954" fontAlgn="auto">
                <a:spcBef>
                  <a:spcPts val="0"/>
                </a:spcBef>
                <a:spcAft>
                  <a:spcPts val="0"/>
                </a:spcAft>
                <a:defRPr/>
              </a:pPr>
              <a:endParaRPr lang="en-US">
                <a:solidFill>
                  <a:schemeClr val="bg1"/>
                </a:solidFill>
                <a:effectLst>
                  <a:outerShdw blurRad="38100" dist="38100" dir="2700000" algn="tl">
                    <a:srgbClr val="000000">
                      <a:alpha val="43137"/>
                    </a:srgbClr>
                  </a:outerShdw>
                </a:effectLst>
                <a:ea typeface="ＭＳ Ｐゴシック" pitchFamily="-97" charset="-128"/>
                <a:cs typeface="ＭＳ Ｐゴシック" pitchFamily="-97" charset="-128"/>
              </a:endParaRPr>
            </a:p>
          </p:txBody>
        </p:sp>
        <p:pic>
          <p:nvPicPr>
            <p:cNvPr id="25"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26268" y="4528457"/>
              <a:ext cx="2374897" cy="1771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AutoShape 61"/>
            <p:cNvSpPr>
              <a:spLocks noChangeArrowheads="1"/>
            </p:cNvSpPr>
            <p:nvPr/>
          </p:nvSpPr>
          <p:spPr bwMode="auto">
            <a:xfrm>
              <a:off x="3452890" y="6068677"/>
              <a:ext cx="2121012" cy="468106"/>
            </a:xfrm>
            <a:prstGeom prst="roundRect">
              <a:avLst>
                <a:gd name="adj" fmla="val 5444"/>
              </a:avLst>
            </a:prstGeom>
            <a:solidFill>
              <a:srgbClr val="FFE683"/>
            </a:solidFill>
            <a:ln w="25400" algn="ctr">
              <a:solidFill>
                <a:srgbClr val="FAC15A"/>
              </a:solidFill>
              <a:round/>
              <a:headEnd/>
              <a:tailEnd/>
            </a:ln>
            <a:effectLst>
              <a:outerShdw dist="25400" dir="5400000" rotWithShape="0">
                <a:srgbClr val="000000">
                  <a:alpha val="20000"/>
                </a:srgbClr>
              </a:outerShdw>
            </a:effec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dirty="0">
                  <a:ea typeface="MS PGothic" panose="020B0600070205080204" pitchFamily="34" charset="-128"/>
                </a:rPr>
                <a:t>Origin-Destination</a:t>
              </a:r>
            </a:p>
            <a:p>
              <a:pPr algn="ctr" eaLnBrk="1" hangingPunct="1"/>
              <a:r>
                <a:rPr lang="en-US" altLang="en-US" dirty="0">
                  <a:ea typeface="MS PGothic" panose="020B0600070205080204" pitchFamily="34" charset="-128"/>
                </a:rPr>
                <a:t>Cost Matrix</a:t>
              </a:r>
            </a:p>
          </p:txBody>
        </p:sp>
      </p:grpSp>
      <p:sp>
        <p:nvSpPr>
          <p:cNvPr id="27" name="Title 3"/>
          <p:cNvSpPr txBox="1">
            <a:spLocks/>
          </p:cNvSpPr>
          <p:nvPr/>
        </p:nvSpPr>
        <p:spPr>
          <a:xfrm>
            <a:off x="714292" y="278591"/>
            <a:ext cx="9661742" cy="96678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en-US" dirty="0" smtClean="0">
                <a:cs typeface="Arial" panose="020B0604020202020204" pitchFamily="34" charset="0"/>
              </a:rPr>
              <a:t>Common Network Analyses in GIS</a:t>
            </a:r>
            <a:endParaRPr lang="en-US" altLang="en-US" dirty="0" smtClean="0">
              <a:solidFill>
                <a:srgbClr val="92D050"/>
              </a:solidFill>
              <a:cs typeface="Arial" panose="020B0604020202020204" pitchFamily="34" charset="0"/>
            </a:endParaRPr>
          </a:p>
        </p:txBody>
      </p:sp>
    </p:spTree>
    <p:extLst>
      <p:ext uri="{BB962C8B-B14F-4D97-AF65-F5344CB8AC3E}">
        <p14:creationId xmlns:p14="http://schemas.microsoft.com/office/powerpoint/2010/main" val="407272390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a:xfrm>
            <a:off x="1414914" y="225426"/>
            <a:ext cx="8338686" cy="981075"/>
          </a:xfrm>
        </p:spPr>
        <p:txBody>
          <a:bodyPr>
            <a:normAutofit fontScale="90000"/>
          </a:bodyPr>
          <a:lstStyle/>
          <a:p>
            <a:pPr eaLnBrk="1" hangingPunct="1"/>
            <a:r>
              <a:rPr lang="en-US" altLang="en-US" sz="4000" b="1" dirty="0" smtClean="0">
                <a:cs typeface="Arial" panose="020B0604020202020204" pitchFamily="34" charset="0"/>
              </a:rPr>
              <a:t>Finding the best path: </a:t>
            </a:r>
            <a:r>
              <a:rPr lang="en-US" altLang="en-US" sz="4000" b="1" dirty="0">
                <a:cs typeface="Arial" panose="020B0604020202020204" pitchFamily="34" charset="0"/>
              </a:rPr>
              <a:t/>
            </a:r>
            <a:br>
              <a:rPr lang="en-US" altLang="en-US" sz="4000" b="1" dirty="0">
                <a:cs typeface="Arial" panose="020B0604020202020204" pitchFamily="34" charset="0"/>
              </a:rPr>
            </a:br>
            <a:r>
              <a:rPr lang="en-US" altLang="en-US" sz="4000" b="1" dirty="0">
                <a:cs typeface="Arial" panose="020B0604020202020204" pitchFamily="34" charset="0"/>
              </a:rPr>
              <a:t>Drive Time or Distance</a:t>
            </a:r>
          </a:p>
        </p:txBody>
      </p:sp>
      <p:pic>
        <p:nvPicPr>
          <p:cNvPr id="2048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2255" y="1286544"/>
            <a:ext cx="6240463" cy="5154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604157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6900" y="161925"/>
            <a:ext cx="10515600" cy="1325563"/>
          </a:xfrm>
        </p:spPr>
        <p:txBody>
          <a:bodyPr>
            <a:normAutofit/>
          </a:bodyPr>
          <a:lstStyle/>
          <a:p>
            <a:r>
              <a:rPr lang="en-US" sz="3600" b="1" dirty="0" smtClean="0"/>
              <a:t>Best path can have different criteria</a:t>
            </a:r>
            <a:endParaRPr lang="en-US" sz="3600" b="1" dirty="0"/>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2"/>
          <a:stretch>
            <a:fillRect/>
          </a:stretch>
        </p:blipFill>
        <p:spPr>
          <a:xfrm>
            <a:off x="752776" y="1445645"/>
            <a:ext cx="10515600" cy="5080434"/>
          </a:xfrm>
          <a:prstGeom prst="rect">
            <a:avLst/>
          </a:prstGeom>
        </p:spPr>
      </p:pic>
      <p:sp>
        <p:nvSpPr>
          <p:cNvPr id="6" name="Rectangle 5"/>
          <p:cNvSpPr/>
          <p:nvPr/>
        </p:nvSpPr>
        <p:spPr>
          <a:xfrm>
            <a:off x="875500" y="2917525"/>
            <a:ext cx="1295400" cy="419100"/>
          </a:xfrm>
          <a:prstGeom prst="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95285372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6900" y="161925"/>
            <a:ext cx="10515600" cy="1325563"/>
          </a:xfrm>
        </p:spPr>
        <p:txBody>
          <a:bodyPr>
            <a:normAutofit/>
          </a:bodyPr>
          <a:lstStyle/>
          <a:p>
            <a:r>
              <a:rPr lang="en-US" sz="3600" b="1" dirty="0" smtClean="0"/>
              <a:t>Best path can have different criteria</a:t>
            </a:r>
            <a:endParaRPr lang="en-US" sz="3600" b="1" dirty="0"/>
          </a:p>
        </p:txBody>
      </p:sp>
      <p:pic>
        <p:nvPicPr>
          <p:cNvPr id="5" name="Picture 4"/>
          <p:cNvPicPr>
            <a:picLocks noChangeAspect="1"/>
          </p:cNvPicPr>
          <p:nvPr/>
        </p:nvPicPr>
        <p:blipFill>
          <a:blip r:embed="rId2"/>
          <a:stretch>
            <a:fillRect/>
          </a:stretch>
        </p:blipFill>
        <p:spPr>
          <a:xfrm>
            <a:off x="622299" y="1487489"/>
            <a:ext cx="11126939" cy="4890750"/>
          </a:xfrm>
          <a:prstGeom prst="rect">
            <a:avLst/>
          </a:prstGeom>
        </p:spPr>
      </p:pic>
      <p:sp>
        <p:nvSpPr>
          <p:cNvPr id="6" name="Rectangle 5"/>
          <p:cNvSpPr/>
          <p:nvPr/>
        </p:nvSpPr>
        <p:spPr>
          <a:xfrm>
            <a:off x="1866900" y="2946400"/>
            <a:ext cx="1295400" cy="419100"/>
          </a:xfrm>
          <a:prstGeom prst="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85073794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12119" y="1701344"/>
            <a:ext cx="7079396" cy="48163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972152" y="558265"/>
            <a:ext cx="3007042" cy="677108"/>
          </a:xfrm>
          <a:prstGeom prst="rect">
            <a:avLst/>
          </a:prstGeom>
          <a:noFill/>
        </p:spPr>
        <p:txBody>
          <a:bodyPr wrap="none" rtlCol="0">
            <a:spAutoFit/>
          </a:bodyPr>
          <a:lstStyle/>
          <a:p>
            <a:r>
              <a:rPr lang="en-US" sz="3800" dirty="0" smtClean="0"/>
              <a:t>Closest facility</a:t>
            </a:r>
            <a:endParaRPr lang="en-US" sz="3800" dirty="0"/>
          </a:p>
        </p:txBody>
      </p:sp>
      <p:sp>
        <p:nvSpPr>
          <p:cNvPr id="6" name="TextBox 5"/>
          <p:cNvSpPr txBox="1"/>
          <p:nvPr/>
        </p:nvSpPr>
        <p:spPr>
          <a:xfrm>
            <a:off x="741146" y="2088681"/>
            <a:ext cx="3907856" cy="1200329"/>
          </a:xfrm>
          <a:prstGeom prst="rect">
            <a:avLst/>
          </a:prstGeom>
          <a:noFill/>
        </p:spPr>
        <p:txBody>
          <a:bodyPr wrap="square" rtlCol="0">
            <a:spAutoFit/>
          </a:bodyPr>
          <a:lstStyle/>
          <a:p>
            <a:r>
              <a:rPr lang="en-US" sz="2400" dirty="0" smtClean="0"/>
              <a:t>Find the closest facility to the destination within a road network</a:t>
            </a:r>
          </a:p>
        </p:txBody>
      </p:sp>
    </p:spTree>
    <p:extLst>
      <p:ext uri="{BB962C8B-B14F-4D97-AF65-F5344CB8AC3E}">
        <p14:creationId xmlns:p14="http://schemas.microsoft.com/office/powerpoint/2010/main" val="179468263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72152" y="558265"/>
            <a:ext cx="3007042" cy="677108"/>
          </a:xfrm>
          <a:prstGeom prst="rect">
            <a:avLst/>
          </a:prstGeom>
          <a:noFill/>
        </p:spPr>
        <p:txBody>
          <a:bodyPr wrap="none" rtlCol="0">
            <a:spAutoFit/>
          </a:bodyPr>
          <a:lstStyle/>
          <a:p>
            <a:r>
              <a:rPr lang="en-US" sz="3800" dirty="0" smtClean="0"/>
              <a:t>Closest facility</a:t>
            </a:r>
            <a:endParaRPr lang="en-US" sz="3800" dirty="0"/>
          </a:p>
        </p:txBody>
      </p:sp>
      <p:sp>
        <p:nvSpPr>
          <p:cNvPr id="6" name="TextBox 5"/>
          <p:cNvSpPr txBox="1"/>
          <p:nvPr/>
        </p:nvSpPr>
        <p:spPr>
          <a:xfrm>
            <a:off x="1058779" y="1235373"/>
            <a:ext cx="7315200" cy="1938992"/>
          </a:xfrm>
          <a:prstGeom prst="rect">
            <a:avLst/>
          </a:prstGeom>
          <a:noFill/>
        </p:spPr>
        <p:txBody>
          <a:bodyPr wrap="square" rtlCol="0">
            <a:spAutoFit/>
          </a:bodyPr>
          <a:lstStyle/>
          <a:p>
            <a:r>
              <a:rPr lang="en-US" sz="2400" b="1" dirty="0" smtClean="0"/>
              <a:t>Emergency response: </a:t>
            </a:r>
          </a:p>
          <a:p>
            <a:r>
              <a:rPr lang="en-US" sz="2400" dirty="0" smtClean="0"/>
              <a:t>	Police</a:t>
            </a:r>
            <a:r>
              <a:rPr lang="en-US" sz="2400" dirty="0"/>
              <a:t> </a:t>
            </a:r>
            <a:r>
              <a:rPr lang="en-US" sz="2400" dirty="0" smtClean="0"/>
              <a:t>and ambulance dispatch</a:t>
            </a:r>
          </a:p>
          <a:p>
            <a:r>
              <a:rPr lang="en-US" sz="2400" b="1" dirty="0" smtClean="0"/>
              <a:t>Resource management and allocation</a:t>
            </a:r>
          </a:p>
          <a:p>
            <a:r>
              <a:rPr lang="en-US" sz="2400" b="1" dirty="0"/>
              <a:t>	</a:t>
            </a:r>
            <a:r>
              <a:rPr lang="en-US" sz="2400" dirty="0" smtClean="0"/>
              <a:t>Taxi and delivery management</a:t>
            </a:r>
            <a:endParaRPr lang="en-US" sz="2400" dirty="0"/>
          </a:p>
          <a:p>
            <a:endParaRPr lang="en-US" sz="2400" dirty="0" smtClean="0"/>
          </a:p>
        </p:txBody>
      </p:sp>
      <p:pic>
        <p:nvPicPr>
          <p:cNvPr id="2" name="Picture 1"/>
          <p:cNvPicPr>
            <a:picLocks noChangeAspect="1"/>
          </p:cNvPicPr>
          <p:nvPr/>
        </p:nvPicPr>
        <p:blipFill>
          <a:blip r:embed="rId2"/>
          <a:stretch>
            <a:fillRect/>
          </a:stretch>
        </p:blipFill>
        <p:spPr>
          <a:xfrm>
            <a:off x="5126856" y="2853333"/>
            <a:ext cx="6667500" cy="3305175"/>
          </a:xfrm>
          <a:prstGeom prst="rect">
            <a:avLst/>
          </a:prstGeom>
        </p:spPr>
      </p:pic>
      <p:pic>
        <p:nvPicPr>
          <p:cNvPr id="3" name="Picture 2"/>
          <p:cNvPicPr>
            <a:picLocks noChangeAspect="1"/>
          </p:cNvPicPr>
          <p:nvPr/>
        </p:nvPicPr>
        <p:blipFill>
          <a:blip r:embed="rId3"/>
          <a:stretch>
            <a:fillRect/>
          </a:stretch>
        </p:blipFill>
        <p:spPr>
          <a:xfrm>
            <a:off x="985960" y="3299493"/>
            <a:ext cx="3836096" cy="2627143"/>
          </a:xfrm>
          <a:prstGeom prst="rect">
            <a:avLst/>
          </a:prstGeom>
        </p:spPr>
      </p:pic>
      <p:sp>
        <p:nvSpPr>
          <p:cNvPr id="7" name="TextBox 6"/>
          <p:cNvSpPr txBox="1"/>
          <p:nvPr/>
        </p:nvSpPr>
        <p:spPr>
          <a:xfrm>
            <a:off x="1218449" y="5879922"/>
            <a:ext cx="3497930" cy="646331"/>
          </a:xfrm>
          <a:prstGeom prst="rect">
            <a:avLst/>
          </a:prstGeom>
          <a:noFill/>
        </p:spPr>
        <p:txBody>
          <a:bodyPr wrap="square" rtlCol="0">
            <a:spAutoFit/>
          </a:bodyPr>
          <a:lstStyle/>
          <a:p>
            <a:r>
              <a:rPr lang="en-US" dirty="0" smtClean="0"/>
              <a:t>911 call center with a GIS of real-time locations of response crew</a:t>
            </a:r>
            <a:endParaRPr lang="en-US" dirty="0"/>
          </a:p>
        </p:txBody>
      </p:sp>
      <p:sp>
        <p:nvSpPr>
          <p:cNvPr id="9" name="TextBox 8"/>
          <p:cNvSpPr txBox="1"/>
          <p:nvPr/>
        </p:nvSpPr>
        <p:spPr>
          <a:xfrm>
            <a:off x="7690663" y="6203087"/>
            <a:ext cx="4679482" cy="646331"/>
          </a:xfrm>
          <a:prstGeom prst="rect">
            <a:avLst/>
          </a:prstGeom>
          <a:noFill/>
        </p:spPr>
        <p:txBody>
          <a:bodyPr wrap="square" rtlCol="0">
            <a:spAutoFit/>
          </a:bodyPr>
          <a:lstStyle/>
          <a:p>
            <a:r>
              <a:rPr lang="en-US" dirty="0" smtClean="0"/>
              <a:t>Closest response team and best route can be calculated using network analysis in a GIS</a:t>
            </a:r>
            <a:endParaRPr lang="en-US" dirty="0"/>
          </a:p>
        </p:txBody>
      </p:sp>
      <p:pic>
        <p:nvPicPr>
          <p:cNvPr id="37892" name="Picture 4" descr="Image result for september 11 using GIS emergency respons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54682" y="270488"/>
            <a:ext cx="2472122" cy="192977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8726905" y="2207002"/>
            <a:ext cx="2935506" cy="646331"/>
          </a:xfrm>
          <a:prstGeom prst="rect">
            <a:avLst/>
          </a:prstGeom>
          <a:noFill/>
        </p:spPr>
        <p:txBody>
          <a:bodyPr wrap="square" rtlCol="0">
            <a:spAutoFit/>
          </a:bodyPr>
          <a:lstStyle/>
          <a:p>
            <a:r>
              <a:rPr lang="en-US" dirty="0" smtClean="0"/>
              <a:t>Traffic control can be planned simultaneously</a:t>
            </a:r>
            <a:endParaRPr lang="en-US" dirty="0"/>
          </a:p>
        </p:txBody>
      </p:sp>
    </p:spTree>
    <p:extLst>
      <p:ext uri="{BB962C8B-B14F-4D97-AF65-F5344CB8AC3E}">
        <p14:creationId xmlns:p14="http://schemas.microsoft.com/office/powerpoint/2010/main" val="346566100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72152" y="558265"/>
            <a:ext cx="3007042" cy="677108"/>
          </a:xfrm>
          <a:prstGeom prst="rect">
            <a:avLst/>
          </a:prstGeom>
          <a:noFill/>
        </p:spPr>
        <p:txBody>
          <a:bodyPr wrap="none" rtlCol="0">
            <a:spAutoFit/>
          </a:bodyPr>
          <a:lstStyle/>
          <a:p>
            <a:r>
              <a:rPr lang="en-US" sz="3800" dirty="0" smtClean="0"/>
              <a:t>Closest facility</a:t>
            </a:r>
            <a:endParaRPr lang="en-US" sz="3800" dirty="0"/>
          </a:p>
        </p:txBody>
      </p:sp>
      <p:sp>
        <p:nvSpPr>
          <p:cNvPr id="6" name="TextBox 5"/>
          <p:cNvSpPr txBox="1"/>
          <p:nvPr/>
        </p:nvSpPr>
        <p:spPr>
          <a:xfrm>
            <a:off x="1058779" y="1235373"/>
            <a:ext cx="7315200" cy="1938992"/>
          </a:xfrm>
          <a:prstGeom prst="rect">
            <a:avLst/>
          </a:prstGeom>
          <a:noFill/>
        </p:spPr>
        <p:txBody>
          <a:bodyPr wrap="square" rtlCol="0">
            <a:spAutoFit/>
          </a:bodyPr>
          <a:lstStyle/>
          <a:p>
            <a:r>
              <a:rPr lang="en-US" sz="2400" b="1" dirty="0" smtClean="0"/>
              <a:t>Emergency response: </a:t>
            </a:r>
          </a:p>
          <a:p>
            <a:r>
              <a:rPr lang="en-US" sz="2400" dirty="0" smtClean="0"/>
              <a:t>	Police</a:t>
            </a:r>
            <a:r>
              <a:rPr lang="en-US" sz="2400" dirty="0"/>
              <a:t> </a:t>
            </a:r>
            <a:r>
              <a:rPr lang="en-US" sz="2400" dirty="0" smtClean="0"/>
              <a:t>and ambulance dispatch</a:t>
            </a:r>
          </a:p>
          <a:p>
            <a:r>
              <a:rPr lang="en-US" sz="2400" b="1" dirty="0" smtClean="0"/>
              <a:t>Resource management and allocation</a:t>
            </a:r>
          </a:p>
          <a:p>
            <a:r>
              <a:rPr lang="en-US" sz="2400" b="1" dirty="0"/>
              <a:t>	</a:t>
            </a:r>
            <a:r>
              <a:rPr lang="en-US" sz="2400" dirty="0" smtClean="0"/>
              <a:t>Taxi and delivery management</a:t>
            </a:r>
            <a:endParaRPr lang="en-US" sz="2400" dirty="0"/>
          </a:p>
          <a:p>
            <a:endParaRPr lang="en-US" sz="2400" dirty="0" smtClean="0"/>
          </a:p>
        </p:txBody>
      </p:sp>
      <p:sp>
        <p:nvSpPr>
          <p:cNvPr id="9" name="TextBox 8"/>
          <p:cNvSpPr txBox="1"/>
          <p:nvPr/>
        </p:nvSpPr>
        <p:spPr>
          <a:xfrm>
            <a:off x="7690663" y="6203087"/>
            <a:ext cx="4679482" cy="369332"/>
          </a:xfrm>
          <a:prstGeom prst="rect">
            <a:avLst/>
          </a:prstGeom>
          <a:noFill/>
        </p:spPr>
        <p:txBody>
          <a:bodyPr wrap="square" rtlCol="0">
            <a:spAutoFit/>
          </a:bodyPr>
          <a:lstStyle/>
          <a:p>
            <a:r>
              <a:rPr lang="en-US" dirty="0" smtClean="0"/>
              <a:t>Finding the closest Taxi to a calling customer</a:t>
            </a:r>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096400" y="413491"/>
            <a:ext cx="3256648" cy="5789596"/>
          </a:xfrm>
          <a:prstGeom prst="rect">
            <a:avLst/>
          </a:prstGeom>
        </p:spPr>
      </p:pic>
    </p:spTree>
    <p:extLst>
      <p:ext uri="{BB962C8B-B14F-4D97-AF65-F5344CB8AC3E}">
        <p14:creationId xmlns:p14="http://schemas.microsoft.com/office/powerpoint/2010/main" val="278411973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Service Area</a:t>
            </a:r>
            <a:endParaRPr lang="en-US" dirty="0"/>
          </a:p>
        </p:txBody>
      </p:sp>
      <p:pic>
        <p:nvPicPr>
          <p:cNvPr id="5" name="Picture 4"/>
          <p:cNvPicPr>
            <a:picLocks noChangeAspect="1"/>
          </p:cNvPicPr>
          <p:nvPr/>
        </p:nvPicPr>
        <p:blipFill>
          <a:blip r:embed="rId2"/>
          <a:stretch>
            <a:fillRect/>
          </a:stretch>
        </p:blipFill>
        <p:spPr>
          <a:xfrm>
            <a:off x="3495305" y="2291180"/>
            <a:ext cx="5801096" cy="4566820"/>
          </a:xfrm>
          <a:prstGeom prst="rect">
            <a:avLst/>
          </a:prstGeom>
        </p:spPr>
      </p:pic>
      <p:sp>
        <p:nvSpPr>
          <p:cNvPr id="6" name="TextBox 5"/>
          <p:cNvSpPr txBox="1"/>
          <p:nvPr/>
        </p:nvSpPr>
        <p:spPr>
          <a:xfrm>
            <a:off x="698500" y="1275189"/>
            <a:ext cx="6306726" cy="830997"/>
          </a:xfrm>
          <a:prstGeom prst="rect">
            <a:avLst/>
          </a:prstGeom>
          <a:noFill/>
        </p:spPr>
        <p:txBody>
          <a:bodyPr wrap="none" rtlCol="0">
            <a:spAutoFit/>
          </a:bodyPr>
          <a:lstStyle/>
          <a:p>
            <a:pPr marL="342900" indent="-342900">
              <a:buFont typeface="Arial" panose="020B0604020202020204" pitchFamily="34" charset="0"/>
              <a:buChar char="•"/>
            </a:pPr>
            <a:r>
              <a:rPr lang="en-US" sz="2400" dirty="0" smtClean="0"/>
              <a:t>Similar to buffer analysis in Euclidean Distance</a:t>
            </a:r>
          </a:p>
          <a:p>
            <a:pPr marL="342900" indent="-342900">
              <a:buFont typeface="Arial" panose="020B0604020202020204" pitchFamily="34" charset="0"/>
              <a:buChar char="•"/>
            </a:pPr>
            <a:r>
              <a:rPr lang="en-US" sz="2400" dirty="0" smtClean="0"/>
              <a:t>Usually use travel time as the threshold</a:t>
            </a:r>
            <a:endParaRPr lang="en-US" sz="2400" dirty="0"/>
          </a:p>
        </p:txBody>
      </p:sp>
    </p:spTree>
    <p:extLst>
      <p:ext uri="{BB962C8B-B14F-4D97-AF65-F5344CB8AC3E}">
        <p14:creationId xmlns:p14="http://schemas.microsoft.com/office/powerpoint/2010/main" val="23013263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1597338806"/>
              </p:ext>
            </p:extLst>
          </p:nvPr>
        </p:nvGraphicFramePr>
        <p:xfrm>
          <a:off x="1414018" y="2922316"/>
          <a:ext cx="2736645" cy="2548392"/>
        </p:xfrm>
        <a:graphic>
          <a:graphicData uri="http://schemas.openxmlformats.org/drawingml/2006/table">
            <a:tbl>
              <a:tblPr firstRow="1" bandRow="1">
                <a:tableStyleId>{5940675A-B579-460E-94D1-54222C63F5DA}</a:tableStyleId>
              </a:tblPr>
              <a:tblGrid>
                <a:gridCol w="912215">
                  <a:extLst>
                    <a:ext uri="{9D8B030D-6E8A-4147-A177-3AD203B41FA5}">
                      <a16:colId xmlns:a16="http://schemas.microsoft.com/office/drawing/2014/main" val="1473638855"/>
                    </a:ext>
                  </a:extLst>
                </a:gridCol>
                <a:gridCol w="912215">
                  <a:extLst>
                    <a:ext uri="{9D8B030D-6E8A-4147-A177-3AD203B41FA5}">
                      <a16:colId xmlns:a16="http://schemas.microsoft.com/office/drawing/2014/main" val="3472533394"/>
                    </a:ext>
                  </a:extLst>
                </a:gridCol>
                <a:gridCol w="912215">
                  <a:extLst>
                    <a:ext uri="{9D8B030D-6E8A-4147-A177-3AD203B41FA5}">
                      <a16:colId xmlns:a16="http://schemas.microsoft.com/office/drawing/2014/main" val="4073950994"/>
                    </a:ext>
                  </a:extLst>
                </a:gridCol>
              </a:tblGrid>
              <a:tr h="849464">
                <a:tc>
                  <a:txBody>
                    <a:bodyPr/>
                    <a:lstStyle/>
                    <a:p>
                      <a:endParaRPr lang="en-US" sz="4000" dirty="0"/>
                    </a:p>
                  </a:txBody>
                  <a:tcPr marL="204440" marR="204440" marT="102219" marB="102219"/>
                </a:tc>
                <a:tc>
                  <a:txBody>
                    <a:bodyPr/>
                    <a:lstStyle/>
                    <a:p>
                      <a:endParaRPr lang="en-US" sz="4000"/>
                    </a:p>
                  </a:txBody>
                  <a:tcPr marL="204440" marR="204440" marT="102219" marB="102219"/>
                </a:tc>
                <a:tc>
                  <a:txBody>
                    <a:bodyPr/>
                    <a:lstStyle/>
                    <a:p>
                      <a:endParaRPr lang="en-US" sz="1400" b="1" dirty="0"/>
                    </a:p>
                  </a:txBody>
                  <a:tcPr marL="204440" marR="204440" marT="102219" marB="102219">
                    <a:solidFill>
                      <a:schemeClr val="accent3"/>
                    </a:solidFill>
                  </a:tcPr>
                </a:tc>
                <a:extLst>
                  <a:ext uri="{0D108BD9-81ED-4DB2-BD59-A6C34878D82A}">
                    <a16:rowId xmlns:a16="http://schemas.microsoft.com/office/drawing/2014/main" val="2991329120"/>
                  </a:ext>
                </a:extLst>
              </a:tr>
              <a:tr h="849464">
                <a:tc>
                  <a:txBody>
                    <a:bodyPr/>
                    <a:lstStyle/>
                    <a:p>
                      <a:endParaRPr lang="en-US" sz="4000"/>
                    </a:p>
                  </a:txBody>
                  <a:tcPr marL="204440" marR="204440" marT="102219" marB="102219"/>
                </a:tc>
                <a:tc>
                  <a:txBody>
                    <a:bodyPr/>
                    <a:lstStyle/>
                    <a:p>
                      <a:endParaRPr lang="en-US" sz="4000"/>
                    </a:p>
                  </a:txBody>
                  <a:tcPr marL="204440" marR="204440" marT="102219" marB="102219"/>
                </a:tc>
                <a:tc>
                  <a:txBody>
                    <a:bodyPr/>
                    <a:lstStyle/>
                    <a:p>
                      <a:endParaRPr lang="en-US" sz="4000"/>
                    </a:p>
                  </a:txBody>
                  <a:tcPr marL="204440" marR="204440" marT="102219" marB="102219"/>
                </a:tc>
                <a:extLst>
                  <a:ext uri="{0D108BD9-81ED-4DB2-BD59-A6C34878D82A}">
                    <a16:rowId xmlns:a16="http://schemas.microsoft.com/office/drawing/2014/main" val="1482066533"/>
                  </a:ext>
                </a:extLst>
              </a:tr>
              <a:tr h="849464">
                <a:tc>
                  <a:txBody>
                    <a:bodyPr/>
                    <a:lstStyle/>
                    <a:p>
                      <a:endParaRPr lang="en-US" sz="4000"/>
                    </a:p>
                  </a:txBody>
                  <a:tcPr marL="204440" marR="204440" marT="102219" marB="102219"/>
                </a:tc>
                <a:tc>
                  <a:txBody>
                    <a:bodyPr/>
                    <a:lstStyle/>
                    <a:p>
                      <a:endParaRPr lang="en-US" sz="4000" dirty="0"/>
                    </a:p>
                  </a:txBody>
                  <a:tcPr marL="204440" marR="204440" marT="102219" marB="102219"/>
                </a:tc>
                <a:tc>
                  <a:txBody>
                    <a:bodyPr/>
                    <a:lstStyle/>
                    <a:p>
                      <a:endParaRPr lang="en-US" sz="4000" dirty="0"/>
                    </a:p>
                  </a:txBody>
                  <a:tcPr marL="204440" marR="204440" marT="102219" marB="102219"/>
                </a:tc>
                <a:extLst>
                  <a:ext uri="{0D108BD9-81ED-4DB2-BD59-A6C34878D82A}">
                    <a16:rowId xmlns:a16="http://schemas.microsoft.com/office/drawing/2014/main" val="1689881707"/>
                  </a:ext>
                </a:extLst>
              </a:tr>
            </a:tbl>
          </a:graphicData>
        </a:graphic>
      </p:graphicFrame>
      <p:sp>
        <p:nvSpPr>
          <p:cNvPr id="3" name="TextBox 2"/>
          <p:cNvSpPr txBox="1"/>
          <p:nvPr/>
        </p:nvSpPr>
        <p:spPr>
          <a:xfrm>
            <a:off x="1219200" y="540774"/>
            <a:ext cx="3340466" cy="615553"/>
          </a:xfrm>
          <a:prstGeom prst="rect">
            <a:avLst/>
          </a:prstGeom>
          <a:noFill/>
        </p:spPr>
        <p:txBody>
          <a:bodyPr wrap="none" rtlCol="0">
            <a:spAutoFit/>
          </a:bodyPr>
          <a:lstStyle/>
          <a:p>
            <a:r>
              <a:rPr lang="en-US" sz="3400" dirty="0" smtClean="0"/>
              <a:t>Distance in Raster</a:t>
            </a:r>
            <a:endParaRPr lang="en-US" sz="3400" dirty="0"/>
          </a:p>
        </p:txBody>
      </p:sp>
      <p:cxnSp>
        <p:nvCxnSpPr>
          <p:cNvPr id="5" name="Straight Arrow Connector 4"/>
          <p:cNvCxnSpPr/>
          <p:nvPr/>
        </p:nvCxnSpPr>
        <p:spPr>
          <a:xfrm>
            <a:off x="1414018" y="5618192"/>
            <a:ext cx="875070" cy="0"/>
          </a:xfrm>
          <a:prstGeom prst="straightConnector1">
            <a:avLst/>
          </a:prstGeom>
          <a:ln w="12700">
            <a:headEnd type="triangle"/>
            <a:tailEnd type="triangle"/>
          </a:ln>
        </p:spPr>
        <p:style>
          <a:lnRef idx="1">
            <a:schemeClr val="dk1"/>
          </a:lnRef>
          <a:fillRef idx="0">
            <a:schemeClr val="dk1"/>
          </a:fillRef>
          <a:effectRef idx="0">
            <a:schemeClr val="dk1"/>
          </a:effectRef>
          <a:fontRef idx="minor">
            <a:schemeClr val="tx1"/>
          </a:fontRef>
        </p:style>
      </p:cxnSp>
      <p:sp>
        <p:nvSpPr>
          <p:cNvPr id="6" name="TextBox 5"/>
          <p:cNvSpPr txBox="1"/>
          <p:nvPr/>
        </p:nvSpPr>
        <p:spPr>
          <a:xfrm>
            <a:off x="1219200" y="5590755"/>
            <a:ext cx="1264705" cy="369332"/>
          </a:xfrm>
          <a:prstGeom prst="rect">
            <a:avLst/>
          </a:prstGeom>
          <a:noFill/>
        </p:spPr>
        <p:txBody>
          <a:bodyPr wrap="none" rtlCol="0">
            <a:spAutoFit/>
          </a:bodyPr>
          <a:lstStyle/>
          <a:p>
            <a:r>
              <a:rPr lang="en-US" dirty="0" smtClean="0"/>
              <a:t>Cell size = 1</a:t>
            </a:r>
            <a:endParaRPr lang="en-US" dirty="0"/>
          </a:p>
        </p:txBody>
      </p:sp>
      <p:cxnSp>
        <p:nvCxnSpPr>
          <p:cNvPr id="7" name="Straight Arrow Connector 6"/>
          <p:cNvCxnSpPr/>
          <p:nvPr/>
        </p:nvCxnSpPr>
        <p:spPr>
          <a:xfrm>
            <a:off x="2782340" y="3351857"/>
            <a:ext cx="952091" cy="0"/>
          </a:xfrm>
          <a:prstGeom prst="straightConnector1">
            <a:avLst/>
          </a:prstGeom>
          <a:ln w="12700">
            <a:headEnd type="triangle"/>
            <a:tailEnd type="triangle"/>
          </a:ln>
        </p:spPr>
        <p:style>
          <a:lnRef idx="1">
            <a:schemeClr val="dk1"/>
          </a:lnRef>
          <a:fillRef idx="0">
            <a:schemeClr val="dk1"/>
          </a:fillRef>
          <a:effectRef idx="0">
            <a:schemeClr val="dk1"/>
          </a:effectRef>
          <a:fontRef idx="minor">
            <a:schemeClr val="tx1"/>
          </a:fontRef>
        </p:style>
      </p:cxnSp>
      <p:sp>
        <p:nvSpPr>
          <p:cNvPr id="13" name="TextBox 12"/>
          <p:cNvSpPr txBox="1"/>
          <p:nvPr/>
        </p:nvSpPr>
        <p:spPr>
          <a:xfrm>
            <a:off x="4549790" y="2552984"/>
            <a:ext cx="1195968" cy="369332"/>
          </a:xfrm>
          <a:prstGeom prst="rect">
            <a:avLst/>
          </a:prstGeom>
          <a:noFill/>
        </p:spPr>
        <p:txBody>
          <a:bodyPr wrap="none" rtlCol="0">
            <a:spAutoFit/>
          </a:bodyPr>
          <a:lstStyle/>
          <a:p>
            <a:r>
              <a:rPr lang="en-US" dirty="0" smtClean="0"/>
              <a:t>Source cell</a:t>
            </a:r>
            <a:endParaRPr lang="en-US" dirty="0"/>
          </a:p>
        </p:txBody>
      </p:sp>
      <p:cxnSp>
        <p:nvCxnSpPr>
          <p:cNvPr id="15" name="Straight Arrow Connector 14"/>
          <p:cNvCxnSpPr/>
          <p:nvPr/>
        </p:nvCxnSpPr>
        <p:spPr>
          <a:xfrm flipH="1">
            <a:off x="4150663" y="2867320"/>
            <a:ext cx="603821" cy="31247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7" name="TextBox 16"/>
          <p:cNvSpPr txBox="1"/>
          <p:nvPr/>
        </p:nvSpPr>
        <p:spPr>
          <a:xfrm>
            <a:off x="3008546" y="3002189"/>
            <a:ext cx="301686" cy="369332"/>
          </a:xfrm>
          <a:prstGeom prst="rect">
            <a:avLst/>
          </a:prstGeom>
          <a:noFill/>
        </p:spPr>
        <p:txBody>
          <a:bodyPr wrap="none" rtlCol="0">
            <a:spAutoFit/>
          </a:bodyPr>
          <a:lstStyle/>
          <a:p>
            <a:r>
              <a:rPr lang="en-US" dirty="0" smtClean="0"/>
              <a:t>1</a:t>
            </a:r>
            <a:endParaRPr lang="en-US" dirty="0"/>
          </a:p>
        </p:txBody>
      </p:sp>
      <p:cxnSp>
        <p:nvCxnSpPr>
          <p:cNvPr id="18" name="Straight Arrow Connector 17"/>
          <p:cNvCxnSpPr/>
          <p:nvPr/>
        </p:nvCxnSpPr>
        <p:spPr>
          <a:xfrm flipV="1">
            <a:off x="2782340" y="3351857"/>
            <a:ext cx="952091" cy="844655"/>
          </a:xfrm>
          <a:prstGeom prst="straightConnector1">
            <a:avLst/>
          </a:prstGeom>
          <a:ln w="12700">
            <a:headEnd type="triangle"/>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3" name="TextBox 22"/>
              <p:cNvSpPr txBox="1"/>
              <p:nvPr/>
            </p:nvSpPr>
            <p:spPr>
              <a:xfrm>
                <a:off x="3165456" y="3721189"/>
                <a:ext cx="517385" cy="40197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ad>
                        <m:radPr>
                          <m:degHide m:val="on"/>
                          <m:ctrlPr>
                            <a:rPr lang="en-US" i="1" smtClean="0">
                              <a:latin typeface="Cambria Math" panose="02040503050406030204" pitchFamily="18" charset="0"/>
                              <a:ea typeface="Cambria Math" panose="02040503050406030204" pitchFamily="18" charset="0"/>
                            </a:rPr>
                          </m:ctrlPr>
                        </m:radPr>
                        <m:deg/>
                        <m:e>
                          <m:r>
                            <a:rPr lang="en-US" b="0" i="1" smtClean="0">
                              <a:latin typeface="Cambria Math" panose="02040503050406030204" pitchFamily="18" charset="0"/>
                              <a:ea typeface="Cambria Math" panose="02040503050406030204" pitchFamily="18" charset="0"/>
                            </a:rPr>
                            <m:t>2</m:t>
                          </m:r>
                        </m:e>
                      </m:rad>
                    </m:oMath>
                  </m:oMathPara>
                </a14:m>
                <a:endParaRPr lang="en-US" dirty="0"/>
              </a:p>
            </p:txBody>
          </p:sp>
        </mc:Choice>
        <mc:Fallback xmlns="">
          <p:sp>
            <p:nvSpPr>
              <p:cNvPr id="23" name="TextBox 22"/>
              <p:cNvSpPr txBox="1">
                <a:spLocks noRot="1" noChangeAspect="1" noMove="1" noResize="1" noEditPoints="1" noAdjustHandles="1" noChangeArrowheads="1" noChangeShapeType="1" noTextEdit="1"/>
              </p:cNvSpPr>
              <p:nvPr/>
            </p:nvSpPr>
            <p:spPr>
              <a:xfrm>
                <a:off x="3165456" y="3721189"/>
                <a:ext cx="517385" cy="401970"/>
              </a:xfrm>
              <a:prstGeom prst="rect">
                <a:avLst/>
              </a:prstGeom>
              <a:blipFill>
                <a:blip r:embed="rId2"/>
                <a:stretch>
                  <a:fillRect/>
                </a:stretch>
              </a:blipFill>
            </p:spPr>
            <p:txBody>
              <a:bodyPr/>
              <a:lstStyle/>
              <a:p>
                <a:r>
                  <a:rPr lang="en-US">
                    <a:noFill/>
                  </a:rPr>
                  <a:t> </a:t>
                </a:r>
              </a:p>
            </p:txBody>
          </p:sp>
        </mc:Fallback>
      </mc:AlternateContent>
      <p:graphicFrame>
        <p:nvGraphicFramePr>
          <p:cNvPr id="24" name="Table 23"/>
          <p:cNvGraphicFramePr>
            <a:graphicFrameLocks noGrp="1"/>
          </p:cNvGraphicFramePr>
          <p:nvPr>
            <p:extLst>
              <p:ext uri="{D42A27DB-BD31-4B8C-83A1-F6EECF244321}">
                <p14:modId xmlns:p14="http://schemas.microsoft.com/office/powerpoint/2010/main" val="1394043259"/>
              </p:ext>
            </p:extLst>
          </p:nvPr>
        </p:nvGraphicFramePr>
        <p:xfrm>
          <a:off x="6887308" y="2922316"/>
          <a:ext cx="2736645" cy="2548392"/>
        </p:xfrm>
        <a:graphic>
          <a:graphicData uri="http://schemas.openxmlformats.org/drawingml/2006/table">
            <a:tbl>
              <a:tblPr firstRow="1" bandRow="1">
                <a:tableStyleId>{5940675A-B579-460E-94D1-54222C63F5DA}</a:tableStyleId>
              </a:tblPr>
              <a:tblGrid>
                <a:gridCol w="912215">
                  <a:extLst>
                    <a:ext uri="{9D8B030D-6E8A-4147-A177-3AD203B41FA5}">
                      <a16:colId xmlns:a16="http://schemas.microsoft.com/office/drawing/2014/main" val="1473638855"/>
                    </a:ext>
                  </a:extLst>
                </a:gridCol>
                <a:gridCol w="912215">
                  <a:extLst>
                    <a:ext uri="{9D8B030D-6E8A-4147-A177-3AD203B41FA5}">
                      <a16:colId xmlns:a16="http://schemas.microsoft.com/office/drawing/2014/main" val="3472533394"/>
                    </a:ext>
                  </a:extLst>
                </a:gridCol>
                <a:gridCol w="912215">
                  <a:extLst>
                    <a:ext uri="{9D8B030D-6E8A-4147-A177-3AD203B41FA5}">
                      <a16:colId xmlns:a16="http://schemas.microsoft.com/office/drawing/2014/main" val="4073950994"/>
                    </a:ext>
                  </a:extLst>
                </a:gridCol>
              </a:tblGrid>
              <a:tr h="849464">
                <a:tc>
                  <a:txBody>
                    <a:bodyPr/>
                    <a:lstStyle/>
                    <a:p>
                      <a:r>
                        <a:rPr lang="en-US" sz="2200" dirty="0" smtClean="0"/>
                        <a:t>2</a:t>
                      </a:r>
                      <a:endParaRPr lang="en-US" sz="2200" dirty="0"/>
                    </a:p>
                  </a:txBody>
                  <a:tcPr marL="204440" marR="204440" marT="102219" marB="102219" anchor="ctr"/>
                </a:tc>
                <a:tc>
                  <a:txBody>
                    <a:bodyPr/>
                    <a:lstStyle/>
                    <a:p>
                      <a:r>
                        <a:rPr lang="en-US" sz="2200" dirty="0" smtClean="0"/>
                        <a:t>1</a:t>
                      </a:r>
                      <a:endParaRPr lang="en-US" sz="2200" dirty="0"/>
                    </a:p>
                  </a:txBody>
                  <a:tcPr marL="204440" marR="204440" marT="102219" marB="102219" anchor="ctr"/>
                </a:tc>
                <a:tc>
                  <a:txBody>
                    <a:bodyPr/>
                    <a:lstStyle/>
                    <a:p>
                      <a:pPr algn="dist"/>
                      <a:r>
                        <a:rPr lang="en-US" sz="2200" b="1" dirty="0" smtClean="0"/>
                        <a:t>0</a:t>
                      </a:r>
                      <a:endParaRPr lang="en-US" sz="2200" b="1" dirty="0"/>
                    </a:p>
                  </a:txBody>
                  <a:tcPr marL="204440" marR="204440" marT="102219" marB="102219" anchor="ctr">
                    <a:solidFill>
                      <a:schemeClr val="accent3"/>
                    </a:solidFill>
                  </a:tcPr>
                </a:tc>
                <a:extLst>
                  <a:ext uri="{0D108BD9-81ED-4DB2-BD59-A6C34878D82A}">
                    <a16:rowId xmlns:a16="http://schemas.microsoft.com/office/drawing/2014/main" val="2991329120"/>
                  </a:ext>
                </a:extLst>
              </a:tr>
              <a:tr h="849464">
                <a:tc>
                  <a:txBody>
                    <a:bodyPr/>
                    <a:lstStyle/>
                    <a:p>
                      <a:r>
                        <a:rPr lang="en-US" sz="2200" dirty="0" smtClean="0"/>
                        <a:t>2.24</a:t>
                      </a:r>
                      <a:endParaRPr lang="en-US" sz="2200" dirty="0"/>
                    </a:p>
                  </a:txBody>
                  <a:tcPr marL="204440" marR="204440" marT="102219" marB="102219" anchor="ctr"/>
                </a:tc>
                <a:tc>
                  <a:txBody>
                    <a:bodyPr/>
                    <a:lstStyle/>
                    <a:p>
                      <a:r>
                        <a:rPr lang="en-US" sz="2200" dirty="0" smtClean="0"/>
                        <a:t>1.41</a:t>
                      </a:r>
                      <a:endParaRPr lang="en-US" sz="2200" dirty="0"/>
                    </a:p>
                  </a:txBody>
                  <a:tcPr marL="204440" marR="204440" marT="102219" marB="102219" anchor="ctr"/>
                </a:tc>
                <a:tc>
                  <a:txBody>
                    <a:bodyPr/>
                    <a:lstStyle/>
                    <a:p>
                      <a:r>
                        <a:rPr lang="en-US" sz="2200" dirty="0" smtClean="0"/>
                        <a:t>1</a:t>
                      </a:r>
                      <a:endParaRPr lang="en-US" sz="2200" dirty="0"/>
                    </a:p>
                  </a:txBody>
                  <a:tcPr marL="204440" marR="204440" marT="102219" marB="102219" anchor="ctr"/>
                </a:tc>
                <a:extLst>
                  <a:ext uri="{0D108BD9-81ED-4DB2-BD59-A6C34878D82A}">
                    <a16:rowId xmlns:a16="http://schemas.microsoft.com/office/drawing/2014/main" val="1482066533"/>
                  </a:ext>
                </a:extLst>
              </a:tr>
              <a:tr h="849464">
                <a:tc>
                  <a:txBody>
                    <a:bodyPr/>
                    <a:lstStyle/>
                    <a:p>
                      <a:r>
                        <a:rPr lang="en-US" sz="2200" dirty="0" smtClean="0"/>
                        <a:t>28.3</a:t>
                      </a:r>
                      <a:endParaRPr lang="en-US" sz="2200" dirty="0"/>
                    </a:p>
                  </a:txBody>
                  <a:tcPr marL="204440" marR="204440" marT="102219" marB="102219" anchor="ctr"/>
                </a:tc>
                <a:tc>
                  <a:txBody>
                    <a:bodyPr/>
                    <a:lstStyle/>
                    <a:p>
                      <a:r>
                        <a:rPr lang="en-US" sz="2200" dirty="0" smtClean="0"/>
                        <a:t>2.24</a:t>
                      </a:r>
                      <a:endParaRPr lang="en-US" sz="2200" dirty="0"/>
                    </a:p>
                  </a:txBody>
                  <a:tcPr marL="204440" marR="204440" marT="102219" marB="102219" anchor="ctr"/>
                </a:tc>
                <a:tc>
                  <a:txBody>
                    <a:bodyPr/>
                    <a:lstStyle/>
                    <a:p>
                      <a:r>
                        <a:rPr lang="en-US" sz="2200" dirty="0" smtClean="0"/>
                        <a:t>2</a:t>
                      </a:r>
                      <a:endParaRPr lang="en-US" sz="2200" dirty="0"/>
                    </a:p>
                  </a:txBody>
                  <a:tcPr marL="204440" marR="204440" marT="102219" marB="102219" anchor="ctr"/>
                </a:tc>
                <a:extLst>
                  <a:ext uri="{0D108BD9-81ED-4DB2-BD59-A6C34878D82A}">
                    <a16:rowId xmlns:a16="http://schemas.microsoft.com/office/drawing/2014/main" val="1689881707"/>
                  </a:ext>
                </a:extLst>
              </a:tr>
            </a:tbl>
          </a:graphicData>
        </a:graphic>
      </p:graphicFrame>
      <p:cxnSp>
        <p:nvCxnSpPr>
          <p:cNvPr id="25" name="Straight Arrow Connector 24"/>
          <p:cNvCxnSpPr/>
          <p:nvPr/>
        </p:nvCxnSpPr>
        <p:spPr>
          <a:xfrm>
            <a:off x="6887308" y="5618192"/>
            <a:ext cx="875070" cy="0"/>
          </a:xfrm>
          <a:prstGeom prst="straightConnector1">
            <a:avLst/>
          </a:prstGeom>
          <a:ln w="12700">
            <a:headEnd type="triangle"/>
            <a:tailEnd type="triangle"/>
          </a:ln>
        </p:spPr>
        <p:style>
          <a:lnRef idx="1">
            <a:schemeClr val="dk1"/>
          </a:lnRef>
          <a:fillRef idx="0">
            <a:schemeClr val="dk1"/>
          </a:fillRef>
          <a:effectRef idx="0">
            <a:schemeClr val="dk1"/>
          </a:effectRef>
          <a:fontRef idx="minor">
            <a:schemeClr val="tx1"/>
          </a:fontRef>
        </p:style>
      </p:cxnSp>
      <p:sp>
        <p:nvSpPr>
          <p:cNvPr id="26" name="TextBox 25"/>
          <p:cNvSpPr txBox="1"/>
          <p:nvPr/>
        </p:nvSpPr>
        <p:spPr>
          <a:xfrm>
            <a:off x="7142946" y="5618192"/>
            <a:ext cx="301686" cy="369332"/>
          </a:xfrm>
          <a:prstGeom prst="rect">
            <a:avLst/>
          </a:prstGeom>
          <a:noFill/>
        </p:spPr>
        <p:txBody>
          <a:bodyPr wrap="none" rtlCol="0">
            <a:spAutoFit/>
          </a:bodyPr>
          <a:lstStyle/>
          <a:p>
            <a:r>
              <a:rPr lang="en-US" dirty="0" smtClean="0"/>
              <a:t>1</a:t>
            </a:r>
            <a:endParaRPr lang="en-US" dirty="0"/>
          </a:p>
        </p:txBody>
      </p:sp>
      <p:sp>
        <p:nvSpPr>
          <p:cNvPr id="4" name="TextBox 3"/>
          <p:cNvSpPr txBox="1"/>
          <p:nvPr/>
        </p:nvSpPr>
        <p:spPr>
          <a:xfrm>
            <a:off x="1087441" y="1572262"/>
            <a:ext cx="9316634" cy="830997"/>
          </a:xfrm>
          <a:prstGeom prst="rect">
            <a:avLst/>
          </a:prstGeom>
          <a:noFill/>
        </p:spPr>
        <p:txBody>
          <a:bodyPr wrap="square" rtlCol="0">
            <a:spAutoFit/>
          </a:bodyPr>
          <a:lstStyle/>
          <a:p>
            <a:r>
              <a:rPr lang="en-US" sz="2400" dirty="0" smtClean="0"/>
              <a:t>If travel cost per distance unit is constant, the least cost path is straight line from one cell (center) to the other.</a:t>
            </a:r>
            <a:endParaRPr lang="en-US" sz="2400" dirty="0"/>
          </a:p>
        </p:txBody>
      </p:sp>
      <p:sp>
        <p:nvSpPr>
          <p:cNvPr id="8" name="TextBox 7"/>
          <p:cNvSpPr txBox="1"/>
          <p:nvPr/>
        </p:nvSpPr>
        <p:spPr>
          <a:xfrm>
            <a:off x="6540285" y="5987524"/>
            <a:ext cx="3718967" cy="369332"/>
          </a:xfrm>
          <a:prstGeom prst="rect">
            <a:avLst/>
          </a:prstGeom>
          <a:noFill/>
        </p:spPr>
        <p:txBody>
          <a:bodyPr wrap="none" rtlCol="0">
            <a:spAutoFit/>
          </a:bodyPr>
          <a:lstStyle/>
          <a:p>
            <a:r>
              <a:rPr lang="en-US" dirty="0" smtClean="0"/>
              <a:t>Distance from source to all other cells</a:t>
            </a:r>
            <a:endParaRPr lang="en-US" dirty="0"/>
          </a:p>
        </p:txBody>
      </p:sp>
    </p:spTree>
    <p:extLst>
      <p:ext uri="{BB962C8B-B14F-4D97-AF65-F5344CB8AC3E}">
        <p14:creationId xmlns:p14="http://schemas.microsoft.com/office/powerpoint/2010/main" val="26494849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031958" y="5707782"/>
            <a:ext cx="6730176" cy="369332"/>
          </a:xfrm>
          <a:prstGeom prst="rect">
            <a:avLst/>
          </a:prstGeom>
          <a:noFill/>
        </p:spPr>
        <p:txBody>
          <a:bodyPr wrap="none" rtlCol="0">
            <a:spAutoFit/>
          </a:bodyPr>
          <a:lstStyle/>
          <a:p>
            <a:r>
              <a:rPr lang="en-US" altLang="zh-CN" dirty="0" smtClean="0"/>
              <a:t>One-hour commuting circle of Beijing (not based on network analysis)</a:t>
            </a:r>
            <a:endParaRPr lang="en-US" dirty="0"/>
          </a:p>
        </p:txBody>
      </p:sp>
      <p:pic>
        <p:nvPicPr>
          <p:cNvPr id="7" name="Picture 6"/>
          <p:cNvPicPr>
            <a:picLocks noChangeAspect="1"/>
          </p:cNvPicPr>
          <p:nvPr/>
        </p:nvPicPr>
        <p:blipFill>
          <a:blip r:embed="rId2"/>
          <a:stretch>
            <a:fillRect/>
          </a:stretch>
        </p:blipFill>
        <p:spPr>
          <a:xfrm>
            <a:off x="2218222" y="1174282"/>
            <a:ext cx="7631800" cy="4311967"/>
          </a:xfrm>
          <a:prstGeom prst="rect">
            <a:avLst/>
          </a:prstGeom>
        </p:spPr>
      </p:pic>
      <p:sp>
        <p:nvSpPr>
          <p:cNvPr id="8" name="TextBox 7"/>
          <p:cNvSpPr txBox="1"/>
          <p:nvPr/>
        </p:nvSpPr>
        <p:spPr>
          <a:xfrm>
            <a:off x="789272" y="429529"/>
            <a:ext cx="7867025" cy="646331"/>
          </a:xfrm>
          <a:prstGeom prst="rect">
            <a:avLst/>
          </a:prstGeom>
          <a:noFill/>
        </p:spPr>
        <p:txBody>
          <a:bodyPr wrap="none" rtlCol="0">
            <a:spAutoFit/>
          </a:bodyPr>
          <a:lstStyle/>
          <a:p>
            <a:r>
              <a:rPr lang="en-US" sz="3600" b="1" dirty="0" smtClean="0"/>
              <a:t>Service area (commuting range) of cities</a:t>
            </a:r>
            <a:endParaRPr lang="en-US" sz="3600" b="1" dirty="0"/>
          </a:p>
        </p:txBody>
      </p:sp>
    </p:spTree>
    <p:extLst>
      <p:ext uri="{BB962C8B-B14F-4D97-AF65-F5344CB8AC3E}">
        <p14:creationId xmlns:p14="http://schemas.microsoft.com/office/powerpoint/2010/main" val="365693656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Service Area</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80382" y="1334135"/>
            <a:ext cx="6361488" cy="4923450"/>
          </a:xfrm>
          <a:prstGeom prst="rect">
            <a:avLst/>
          </a:prstGeom>
        </p:spPr>
      </p:pic>
      <p:sp>
        <p:nvSpPr>
          <p:cNvPr id="4" name="TextBox 3"/>
          <p:cNvSpPr txBox="1"/>
          <p:nvPr/>
        </p:nvSpPr>
        <p:spPr>
          <a:xfrm>
            <a:off x="3702588" y="6257585"/>
            <a:ext cx="4636269" cy="369332"/>
          </a:xfrm>
          <a:prstGeom prst="rect">
            <a:avLst/>
          </a:prstGeom>
          <a:noFill/>
        </p:spPr>
        <p:txBody>
          <a:bodyPr wrap="none" rtlCol="0">
            <a:spAutoFit/>
          </a:bodyPr>
          <a:lstStyle/>
          <a:p>
            <a:r>
              <a:rPr lang="en-US" dirty="0" smtClean="0"/>
              <a:t>Service area of cities based on network analysis</a:t>
            </a:r>
            <a:endParaRPr lang="en-US" dirty="0"/>
          </a:p>
        </p:txBody>
      </p:sp>
    </p:spTree>
    <p:extLst>
      <p:ext uri="{BB962C8B-B14F-4D97-AF65-F5344CB8AC3E}">
        <p14:creationId xmlns:p14="http://schemas.microsoft.com/office/powerpoint/2010/main" val="396726750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Barriers in network analysis</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20789" y="3103421"/>
            <a:ext cx="4958906" cy="228650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7773" y="4332600"/>
            <a:ext cx="4270062" cy="1934740"/>
          </a:xfrm>
          <a:prstGeom prst="rect">
            <a:avLst/>
          </a:prstGeom>
        </p:spPr>
      </p:pic>
      <p:sp>
        <p:nvSpPr>
          <p:cNvPr id="7" name="TextBox 6"/>
          <p:cNvSpPr txBox="1"/>
          <p:nvPr/>
        </p:nvSpPr>
        <p:spPr>
          <a:xfrm>
            <a:off x="1629565" y="6380922"/>
            <a:ext cx="2826479" cy="369332"/>
          </a:xfrm>
          <a:prstGeom prst="rect">
            <a:avLst/>
          </a:prstGeom>
          <a:noFill/>
        </p:spPr>
        <p:txBody>
          <a:bodyPr wrap="none" rtlCol="0">
            <a:spAutoFit/>
          </a:bodyPr>
          <a:lstStyle/>
          <a:p>
            <a:r>
              <a:rPr lang="en-US" dirty="0" smtClean="0"/>
              <a:t>Restriction barrier (polygon)</a:t>
            </a:r>
            <a:endParaRPr lang="en-US" dirty="0"/>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5596" y="1529108"/>
            <a:ext cx="4200000" cy="2209524"/>
          </a:xfrm>
          <a:prstGeom prst="rect">
            <a:avLst/>
          </a:prstGeom>
        </p:spPr>
      </p:pic>
      <p:sp>
        <p:nvSpPr>
          <p:cNvPr id="10" name="TextBox 9"/>
          <p:cNvSpPr txBox="1"/>
          <p:nvPr/>
        </p:nvSpPr>
        <p:spPr>
          <a:xfrm>
            <a:off x="1622356" y="3721811"/>
            <a:ext cx="2570832" cy="369332"/>
          </a:xfrm>
          <a:prstGeom prst="rect">
            <a:avLst/>
          </a:prstGeom>
          <a:noFill/>
        </p:spPr>
        <p:txBody>
          <a:bodyPr wrap="none" rtlCol="0">
            <a:spAutoFit/>
          </a:bodyPr>
          <a:lstStyle/>
          <a:p>
            <a:r>
              <a:rPr lang="en-US" dirty="0" smtClean="0"/>
              <a:t>Restriction barrier (point)</a:t>
            </a:r>
            <a:endParaRPr lang="en-US" dirty="0"/>
          </a:p>
        </p:txBody>
      </p:sp>
      <p:sp>
        <p:nvSpPr>
          <p:cNvPr id="11" name="TextBox 10"/>
          <p:cNvSpPr txBox="1"/>
          <p:nvPr/>
        </p:nvSpPr>
        <p:spPr>
          <a:xfrm>
            <a:off x="7587002" y="5389921"/>
            <a:ext cx="2777107" cy="369332"/>
          </a:xfrm>
          <a:prstGeom prst="rect">
            <a:avLst/>
          </a:prstGeom>
          <a:noFill/>
        </p:spPr>
        <p:txBody>
          <a:bodyPr wrap="none" rtlCol="0">
            <a:spAutoFit/>
          </a:bodyPr>
          <a:lstStyle/>
          <a:p>
            <a:r>
              <a:rPr lang="en-US" dirty="0" smtClean="0"/>
              <a:t>Cost point barrier (polygon)</a:t>
            </a:r>
            <a:endParaRPr lang="en-US" dirty="0"/>
          </a:p>
        </p:txBody>
      </p:sp>
    </p:spTree>
    <p:extLst>
      <p:ext uri="{BB962C8B-B14F-4D97-AF65-F5344CB8AC3E}">
        <p14:creationId xmlns:p14="http://schemas.microsoft.com/office/powerpoint/2010/main" val="137758078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Examples of barriers in Network Analysis</a:t>
            </a:r>
            <a:endParaRPr lang="en-US" dirty="0"/>
          </a:p>
        </p:txBody>
      </p:sp>
      <p:pic>
        <p:nvPicPr>
          <p:cNvPr id="5" name="Picture 4"/>
          <p:cNvPicPr>
            <a:picLocks noChangeAspect="1"/>
          </p:cNvPicPr>
          <p:nvPr/>
        </p:nvPicPr>
        <p:blipFill>
          <a:blip r:embed="rId2"/>
          <a:stretch>
            <a:fillRect/>
          </a:stretch>
        </p:blipFill>
        <p:spPr>
          <a:xfrm>
            <a:off x="1042896" y="2237340"/>
            <a:ext cx="5758714" cy="2581824"/>
          </a:xfrm>
          <a:prstGeom prst="rect">
            <a:avLst/>
          </a:prstGeom>
        </p:spPr>
      </p:pic>
      <p:sp>
        <p:nvSpPr>
          <p:cNvPr id="6" name="TextBox 5"/>
          <p:cNvSpPr txBox="1"/>
          <p:nvPr/>
        </p:nvSpPr>
        <p:spPr>
          <a:xfrm>
            <a:off x="1757971" y="4851466"/>
            <a:ext cx="3459088" cy="369332"/>
          </a:xfrm>
          <a:prstGeom prst="rect">
            <a:avLst/>
          </a:prstGeom>
          <a:noFill/>
        </p:spPr>
        <p:txBody>
          <a:bodyPr wrap="none" rtlCol="0">
            <a:spAutoFit/>
          </a:bodyPr>
          <a:lstStyle/>
          <a:p>
            <a:r>
              <a:rPr lang="en-US" dirty="0" smtClean="0"/>
              <a:t>Barrier (storm) affect shortest path</a:t>
            </a:r>
            <a:endParaRPr lang="en-US" dirty="0"/>
          </a:p>
        </p:txBody>
      </p:sp>
      <p:sp>
        <p:nvSpPr>
          <p:cNvPr id="8" name="TextBox 7"/>
          <p:cNvSpPr txBox="1"/>
          <p:nvPr/>
        </p:nvSpPr>
        <p:spPr>
          <a:xfrm>
            <a:off x="7994104" y="5074318"/>
            <a:ext cx="3216265" cy="369332"/>
          </a:xfrm>
          <a:prstGeom prst="rect">
            <a:avLst/>
          </a:prstGeom>
          <a:noFill/>
        </p:spPr>
        <p:txBody>
          <a:bodyPr wrap="none" rtlCol="0">
            <a:spAutoFit/>
          </a:bodyPr>
          <a:lstStyle/>
          <a:p>
            <a:r>
              <a:rPr lang="en-US" dirty="0" smtClean="0"/>
              <a:t>Barrier (river) affect service area</a:t>
            </a:r>
            <a:endParaRPr lang="en-US" dirty="0"/>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16800" y="1831210"/>
            <a:ext cx="3937000" cy="3243108"/>
          </a:xfrm>
          <a:prstGeom prst="rect">
            <a:avLst/>
          </a:prstGeom>
        </p:spPr>
      </p:pic>
    </p:spTree>
    <p:extLst>
      <p:ext uri="{BB962C8B-B14F-4D97-AF65-F5344CB8AC3E}">
        <p14:creationId xmlns:p14="http://schemas.microsoft.com/office/powerpoint/2010/main" val="361823930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Service Area</a:t>
            </a:r>
            <a:endParaRPr lang="en-US" dirty="0"/>
          </a:p>
        </p:txBody>
      </p:sp>
      <p:sp>
        <p:nvSpPr>
          <p:cNvPr id="3" name="Content Placeholder 2"/>
          <p:cNvSpPr>
            <a:spLocks noGrp="1"/>
          </p:cNvSpPr>
          <p:nvPr>
            <p:ph idx="1"/>
          </p:nvPr>
        </p:nvSpPr>
        <p:spPr/>
        <p:txBody>
          <a:bodyPr/>
          <a:lstStyle/>
          <a:p>
            <a:r>
              <a:rPr lang="en-US" dirty="0" smtClean="0"/>
              <a:t>Evaluating the economic benefit of new transportation project</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66837" y="2551725"/>
            <a:ext cx="5414963" cy="3760175"/>
          </a:xfrm>
          <a:prstGeom prst="rect">
            <a:avLst/>
          </a:prstGeom>
        </p:spPr>
      </p:pic>
      <p:sp>
        <p:nvSpPr>
          <p:cNvPr id="7" name="TextBox 6"/>
          <p:cNvSpPr txBox="1"/>
          <p:nvPr/>
        </p:nvSpPr>
        <p:spPr>
          <a:xfrm>
            <a:off x="1993900" y="6311900"/>
            <a:ext cx="3573414" cy="369332"/>
          </a:xfrm>
          <a:prstGeom prst="rect">
            <a:avLst/>
          </a:prstGeom>
          <a:noFill/>
        </p:spPr>
        <p:txBody>
          <a:bodyPr wrap="none" rtlCol="0">
            <a:spAutoFit/>
          </a:bodyPr>
          <a:lstStyle/>
          <a:p>
            <a:r>
              <a:rPr lang="en-US" dirty="0" smtClean="0"/>
              <a:t>Hong Kong – Zhuhai – Macau Bridge</a:t>
            </a:r>
            <a:endParaRPr lang="en-US"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85047" y="2623432"/>
            <a:ext cx="3937002" cy="3688468"/>
          </a:xfrm>
          <a:prstGeom prst="rect">
            <a:avLst/>
          </a:prstGeom>
        </p:spPr>
      </p:pic>
    </p:spTree>
    <p:extLst>
      <p:ext uri="{BB962C8B-B14F-4D97-AF65-F5344CB8AC3E}">
        <p14:creationId xmlns:p14="http://schemas.microsoft.com/office/powerpoint/2010/main" val="374027688"/>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Service Area</a:t>
            </a:r>
            <a:endParaRPr lang="en-US" dirty="0"/>
          </a:p>
        </p:txBody>
      </p:sp>
      <p:sp>
        <p:nvSpPr>
          <p:cNvPr id="3" name="Content Placeholder 2"/>
          <p:cNvSpPr>
            <a:spLocks noGrp="1"/>
          </p:cNvSpPr>
          <p:nvPr>
            <p:ph idx="1"/>
          </p:nvPr>
        </p:nvSpPr>
        <p:spPr>
          <a:xfrm>
            <a:off x="927100" y="1381125"/>
            <a:ext cx="10515600" cy="4351338"/>
          </a:xfrm>
        </p:spPr>
        <p:txBody>
          <a:bodyPr/>
          <a:lstStyle/>
          <a:p>
            <a:r>
              <a:rPr lang="en-US" dirty="0" smtClean="0"/>
              <a:t>Evaluating the economic benefit of new transportation project</a:t>
            </a:r>
            <a:endParaRPr lang="en-US" dirty="0"/>
          </a:p>
        </p:txBody>
      </p:sp>
      <p:pic>
        <p:nvPicPr>
          <p:cNvPr id="4" name="Picture 3"/>
          <p:cNvPicPr>
            <a:picLocks noChangeAspect="1"/>
          </p:cNvPicPr>
          <p:nvPr/>
        </p:nvPicPr>
        <p:blipFill>
          <a:blip r:embed="rId2"/>
          <a:stretch>
            <a:fillRect/>
          </a:stretch>
        </p:blipFill>
        <p:spPr>
          <a:xfrm>
            <a:off x="1460500" y="1973741"/>
            <a:ext cx="4406900" cy="4042034"/>
          </a:xfrm>
          <a:prstGeom prst="rect">
            <a:avLst/>
          </a:prstGeom>
        </p:spPr>
      </p:pic>
      <p:sp>
        <p:nvSpPr>
          <p:cNvPr id="5" name="TextBox 4"/>
          <p:cNvSpPr txBox="1"/>
          <p:nvPr/>
        </p:nvSpPr>
        <p:spPr>
          <a:xfrm>
            <a:off x="1875640" y="6126862"/>
            <a:ext cx="3576620" cy="369332"/>
          </a:xfrm>
          <a:prstGeom prst="rect">
            <a:avLst/>
          </a:prstGeom>
          <a:noFill/>
        </p:spPr>
        <p:txBody>
          <a:bodyPr wrap="none" rtlCol="0">
            <a:spAutoFit/>
          </a:bodyPr>
          <a:lstStyle/>
          <a:p>
            <a:r>
              <a:rPr lang="en-US" dirty="0" smtClean="0"/>
              <a:t>3.5 hours from Hong Kong to Macau</a:t>
            </a:r>
            <a:endParaRPr lang="en-US" dirty="0"/>
          </a:p>
        </p:txBody>
      </p:sp>
      <p:sp>
        <p:nvSpPr>
          <p:cNvPr id="9" name="TextBox 8"/>
          <p:cNvSpPr txBox="1"/>
          <p:nvPr/>
        </p:nvSpPr>
        <p:spPr>
          <a:xfrm>
            <a:off x="6172200" y="3348427"/>
            <a:ext cx="5181600" cy="1292662"/>
          </a:xfrm>
          <a:prstGeom prst="rect">
            <a:avLst/>
          </a:prstGeom>
          <a:noFill/>
        </p:spPr>
        <p:txBody>
          <a:bodyPr wrap="square" rtlCol="0">
            <a:spAutoFit/>
          </a:bodyPr>
          <a:lstStyle/>
          <a:p>
            <a:r>
              <a:rPr lang="en-US" altLang="zh-CN" sz="2600" dirty="0" smtClean="0"/>
              <a:t>With the new bridge, Macau and Hong Kong will be in 1-hour commuting area between each other</a:t>
            </a:r>
            <a:endParaRPr lang="en-US" sz="2600" dirty="0"/>
          </a:p>
        </p:txBody>
      </p:sp>
    </p:spTree>
    <p:extLst>
      <p:ext uri="{BB962C8B-B14F-4D97-AF65-F5344CB8AC3E}">
        <p14:creationId xmlns:p14="http://schemas.microsoft.com/office/powerpoint/2010/main" val="126813142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47625"/>
            <a:ext cx="10515600" cy="1325563"/>
          </a:xfrm>
        </p:spPr>
        <p:txBody>
          <a:bodyPr/>
          <a:lstStyle/>
          <a:p>
            <a:r>
              <a:rPr lang="en-US" dirty="0" smtClean="0"/>
              <a:t>Location Allocation</a:t>
            </a:r>
            <a:endParaRPr lang="en-US" dirty="0"/>
          </a:p>
        </p:txBody>
      </p:sp>
      <p:sp>
        <p:nvSpPr>
          <p:cNvPr id="3" name="Content Placeholder 2"/>
          <p:cNvSpPr>
            <a:spLocks noGrp="1"/>
          </p:cNvSpPr>
          <p:nvPr>
            <p:ph idx="1"/>
          </p:nvPr>
        </p:nvSpPr>
        <p:spPr>
          <a:xfrm>
            <a:off x="838200" y="1206500"/>
            <a:ext cx="10515600" cy="5067300"/>
          </a:xfrm>
        </p:spPr>
        <p:txBody>
          <a:bodyPr>
            <a:normAutofit fontScale="92500" lnSpcReduction="10000"/>
          </a:bodyPr>
          <a:lstStyle/>
          <a:p>
            <a:r>
              <a:rPr lang="en-US" dirty="0"/>
              <a:t>Given facilities that provide goods and services and a set of demand points that consume </a:t>
            </a:r>
            <a:r>
              <a:rPr lang="en-US" dirty="0" smtClean="0"/>
              <a:t>them, the </a:t>
            </a:r>
            <a:r>
              <a:rPr lang="en-US" dirty="0"/>
              <a:t>goal of location-allocation is to locate the facilities in a way that supplies the demand points most efficiently. </a:t>
            </a:r>
            <a:endParaRPr lang="en-US" dirty="0" smtClean="0"/>
          </a:p>
          <a:p>
            <a:r>
              <a:rPr lang="en-US" dirty="0" smtClean="0"/>
              <a:t>As </a:t>
            </a:r>
            <a:r>
              <a:rPr lang="en-US" dirty="0"/>
              <a:t>the name suggests, location-allocation is a twofold problem that simultaneously locates facilities and allocates demand points to the facilities.</a:t>
            </a:r>
          </a:p>
          <a:p>
            <a:r>
              <a:rPr lang="en-US" dirty="0" smtClean="0"/>
              <a:t>It is essentially an optimization problem. Standards include</a:t>
            </a:r>
          </a:p>
          <a:p>
            <a:pPr lvl="1"/>
            <a:r>
              <a:rPr lang="en-US" dirty="0" smtClean="0"/>
              <a:t>Minimize </a:t>
            </a:r>
            <a:r>
              <a:rPr lang="en-US" dirty="0"/>
              <a:t>impedance</a:t>
            </a:r>
          </a:p>
          <a:p>
            <a:pPr lvl="1"/>
            <a:r>
              <a:rPr lang="en-US" dirty="0"/>
              <a:t>Maximize coverage</a:t>
            </a:r>
          </a:p>
          <a:p>
            <a:pPr lvl="1"/>
            <a:r>
              <a:rPr lang="en-US" dirty="0"/>
              <a:t>Maximize capacitated coverage</a:t>
            </a:r>
          </a:p>
          <a:p>
            <a:pPr lvl="1"/>
            <a:r>
              <a:rPr lang="en-US" dirty="0"/>
              <a:t>Minimize facilities</a:t>
            </a:r>
          </a:p>
          <a:p>
            <a:pPr lvl="1"/>
            <a:r>
              <a:rPr lang="en-US" dirty="0"/>
              <a:t>Maximize attendance</a:t>
            </a:r>
          </a:p>
          <a:p>
            <a:pPr lvl="1"/>
            <a:r>
              <a:rPr lang="en-US" dirty="0"/>
              <a:t>Maximize market share</a:t>
            </a:r>
          </a:p>
          <a:p>
            <a:pPr lvl="1"/>
            <a:r>
              <a:rPr lang="en-US" dirty="0"/>
              <a:t>Target market share</a:t>
            </a:r>
          </a:p>
          <a:p>
            <a:pPr lvl="1"/>
            <a:endParaRPr lang="en-US" dirty="0"/>
          </a:p>
        </p:txBody>
      </p:sp>
    </p:spTree>
    <p:extLst>
      <p:ext uri="{BB962C8B-B14F-4D97-AF65-F5344CB8AC3E}">
        <p14:creationId xmlns:p14="http://schemas.microsoft.com/office/powerpoint/2010/main" val="231648780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Location Allocation</a:t>
            </a:r>
            <a:endParaRPr lang="en-US" dirty="0"/>
          </a:p>
        </p:txBody>
      </p:sp>
      <p:sp>
        <p:nvSpPr>
          <p:cNvPr id="3" name="Content Placeholder 2"/>
          <p:cNvSpPr>
            <a:spLocks noGrp="1"/>
          </p:cNvSpPr>
          <p:nvPr>
            <p:ph idx="1"/>
          </p:nvPr>
        </p:nvSpPr>
        <p:spPr/>
        <p:txBody>
          <a:bodyPr>
            <a:normAutofit lnSpcReduction="10000"/>
          </a:bodyPr>
          <a:lstStyle/>
          <a:p>
            <a:r>
              <a:rPr lang="en-US" dirty="0"/>
              <a:t>A retail store wants to see which potential store locations would need to be developed to capture 10 percent of the retail market in the area</a:t>
            </a:r>
            <a:r>
              <a:rPr lang="en-US" dirty="0" smtClean="0"/>
              <a:t>.</a:t>
            </a:r>
          </a:p>
          <a:p>
            <a:r>
              <a:rPr lang="en-US" dirty="0" smtClean="0"/>
              <a:t>A </a:t>
            </a:r>
            <a:r>
              <a:rPr lang="en-US" dirty="0"/>
              <a:t>fire department wants to determine where it should locate fire stations to reach 90 percent of the community within a four-minute response time</a:t>
            </a:r>
            <a:r>
              <a:rPr lang="en-US" dirty="0" smtClean="0"/>
              <a:t>.</a:t>
            </a:r>
          </a:p>
          <a:p>
            <a:r>
              <a:rPr lang="en-US" dirty="0" smtClean="0"/>
              <a:t>A </a:t>
            </a:r>
            <a:r>
              <a:rPr lang="en-US" dirty="0"/>
              <a:t>police department wants to preposition personnel given past criminal activity at night</a:t>
            </a:r>
            <a:r>
              <a:rPr lang="en-US" dirty="0" smtClean="0"/>
              <a:t>.</a:t>
            </a:r>
          </a:p>
          <a:p>
            <a:r>
              <a:rPr lang="en-US" dirty="0"/>
              <a:t>After a storm, a disaster response agency wants to find the best locations to set up triage facilities, with limited patient capacities, to tend to the affected population.</a:t>
            </a:r>
          </a:p>
        </p:txBody>
      </p:sp>
    </p:spTree>
    <p:extLst>
      <p:ext uri="{BB962C8B-B14F-4D97-AF65-F5344CB8AC3E}">
        <p14:creationId xmlns:p14="http://schemas.microsoft.com/office/powerpoint/2010/main" val="367250868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Location-Allocation</a:t>
            </a:r>
            <a:endParaRPr lang="en-US" dirty="0"/>
          </a:p>
        </p:txBody>
      </p:sp>
      <p:sp>
        <p:nvSpPr>
          <p:cNvPr id="6" name="Rectangle 5"/>
          <p:cNvSpPr/>
          <p:nvPr/>
        </p:nvSpPr>
        <p:spPr>
          <a:xfrm>
            <a:off x="419100" y="2191822"/>
            <a:ext cx="5455647" cy="3600986"/>
          </a:xfrm>
          <a:prstGeom prst="rect">
            <a:avLst/>
          </a:prstGeom>
        </p:spPr>
        <p:txBody>
          <a:bodyPr wrap="square">
            <a:spAutoFit/>
          </a:bodyPr>
          <a:lstStyle/>
          <a:p>
            <a:r>
              <a:rPr lang="en-US" sz="2800" b="1" dirty="0" smtClean="0"/>
              <a:t>Example: Allocating limited triage locations to cover most population</a:t>
            </a:r>
          </a:p>
          <a:p>
            <a:r>
              <a:rPr lang="en-US" sz="2400" dirty="0"/>
              <a:t>After a storm, a disaster response agency wants to find the best locations to set up triage facilities, with limited patient capacities, to tend to the affected population.</a:t>
            </a:r>
            <a:endParaRPr lang="en-US" sz="2400" dirty="0" smtClean="0"/>
          </a:p>
          <a:p>
            <a:endParaRPr lang="en-US" sz="2400" dirty="0"/>
          </a:p>
          <a:p>
            <a:endParaRPr lang="en-US" sz="2800" b="1"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74747" y="2376319"/>
            <a:ext cx="5796553" cy="3860409"/>
          </a:xfrm>
          <a:prstGeom prst="rect">
            <a:avLst/>
          </a:prstGeom>
        </p:spPr>
      </p:pic>
    </p:spTree>
    <p:extLst>
      <p:ext uri="{BB962C8B-B14F-4D97-AF65-F5344CB8AC3E}">
        <p14:creationId xmlns:p14="http://schemas.microsoft.com/office/powerpoint/2010/main" val="653527198"/>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Location-Allocation</a:t>
            </a:r>
            <a:endParaRPr lang="en-US" dirty="0"/>
          </a:p>
        </p:txBody>
      </p:sp>
      <p:sp>
        <p:nvSpPr>
          <p:cNvPr id="6" name="Rectangle 5"/>
          <p:cNvSpPr/>
          <p:nvPr/>
        </p:nvSpPr>
        <p:spPr>
          <a:xfrm>
            <a:off x="838200" y="1277422"/>
            <a:ext cx="11264900" cy="1631216"/>
          </a:xfrm>
          <a:prstGeom prst="rect">
            <a:avLst/>
          </a:prstGeom>
        </p:spPr>
        <p:txBody>
          <a:bodyPr wrap="square">
            <a:spAutoFit/>
          </a:bodyPr>
          <a:lstStyle/>
          <a:p>
            <a:r>
              <a:rPr lang="en-US" sz="2400" b="1" dirty="0" smtClean="0"/>
              <a:t>Example: Finding best locations for new retail stores</a:t>
            </a:r>
          </a:p>
          <a:p>
            <a:pPr marL="342900" indent="-342900">
              <a:buFont typeface="Arial" panose="020B0604020202020204" pitchFamily="34" charset="0"/>
              <a:buChar char="•"/>
            </a:pPr>
            <a:r>
              <a:rPr lang="en-US" sz="2400" dirty="0" smtClean="0"/>
              <a:t>Maximize the coverage of potential customers</a:t>
            </a:r>
          </a:p>
          <a:p>
            <a:pPr marL="342900" indent="-342900">
              <a:buFont typeface="Arial" panose="020B0604020202020204" pitchFamily="34" charset="0"/>
              <a:buChar char="•"/>
            </a:pPr>
            <a:r>
              <a:rPr lang="en-US" sz="2400" dirty="0" smtClean="0"/>
              <a:t>Minimize the overlap with existing retail stores</a:t>
            </a:r>
            <a:endParaRPr lang="en-US" sz="2400" dirty="0"/>
          </a:p>
          <a:p>
            <a:endParaRPr lang="en-US" sz="2800" b="1"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86044" y="2628900"/>
            <a:ext cx="7395109" cy="4131401"/>
          </a:xfrm>
          <a:prstGeom prst="rect">
            <a:avLst/>
          </a:prstGeom>
        </p:spPr>
      </p:pic>
    </p:spTree>
    <p:extLst>
      <p:ext uri="{BB962C8B-B14F-4D97-AF65-F5344CB8AC3E}">
        <p14:creationId xmlns:p14="http://schemas.microsoft.com/office/powerpoint/2010/main" val="114219606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1546756386"/>
              </p:ext>
            </p:extLst>
          </p:nvPr>
        </p:nvGraphicFramePr>
        <p:xfrm>
          <a:off x="6057307" y="2804083"/>
          <a:ext cx="2736645" cy="2548392"/>
        </p:xfrm>
        <a:graphic>
          <a:graphicData uri="http://schemas.openxmlformats.org/drawingml/2006/table">
            <a:tbl>
              <a:tblPr firstRow="1" bandRow="1">
                <a:tableStyleId>{5940675A-B579-460E-94D1-54222C63F5DA}</a:tableStyleId>
              </a:tblPr>
              <a:tblGrid>
                <a:gridCol w="912215">
                  <a:extLst>
                    <a:ext uri="{9D8B030D-6E8A-4147-A177-3AD203B41FA5}">
                      <a16:colId xmlns:a16="http://schemas.microsoft.com/office/drawing/2014/main" val="1473638855"/>
                    </a:ext>
                  </a:extLst>
                </a:gridCol>
                <a:gridCol w="912215">
                  <a:extLst>
                    <a:ext uri="{9D8B030D-6E8A-4147-A177-3AD203B41FA5}">
                      <a16:colId xmlns:a16="http://schemas.microsoft.com/office/drawing/2014/main" val="3472533394"/>
                    </a:ext>
                  </a:extLst>
                </a:gridCol>
                <a:gridCol w="912215">
                  <a:extLst>
                    <a:ext uri="{9D8B030D-6E8A-4147-A177-3AD203B41FA5}">
                      <a16:colId xmlns:a16="http://schemas.microsoft.com/office/drawing/2014/main" val="4073950994"/>
                    </a:ext>
                  </a:extLst>
                </a:gridCol>
              </a:tblGrid>
              <a:tr h="849464">
                <a:tc>
                  <a:txBody>
                    <a:bodyPr/>
                    <a:lstStyle/>
                    <a:p>
                      <a:r>
                        <a:rPr lang="en-US" sz="2200" dirty="0" smtClean="0"/>
                        <a:t>3</a:t>
                      </a:r>
                      <a:endParaRPr lang="en-US" sz="2200" dirty="0"/>
                    </a:p>
                  </a:txBody>
                  <a:tcPr marL="204440" marR="204440" marT="102219" marB="102219" anchor="ctr"/>
                </a:tc>
                <a:tc>
                  <a:txBody>
                    <a:bodyPr/>
                    <a:lstStyle/>
                    <a:p>
                      <a:r>
                        <a:rPr lang="en-US" sz="2200" dirty="0" smtClean="0"/>
                        <a:t>3</a:t>
                      </a:r>
                      <a:endParaRPr lang="en-US" sz="2200" dirty="0"/>
                    </a:p>
                  </a:txBody>
                  <a:tcPr marL="204440" marR="204440" marT="102219" marB="102219" anchor="ctr"/>
                </a:tc>
                <a:tc>
                  <a:txBody>
                    <a:bodyPr/>
                    <a:lstStyle/>
                    <a:p>
                      <a:r>
                        <a:rPr lang="en-US" sz="2200" b="1" dirty="0" smtClean="0"/>
                        <a:t>1</a:t>
                      </a:r>
                      <a:endParaRPr lang="en-US" sz="2200" b="1" dirty="0"/>
                    </a:p>
                  </a:txBody>
                  <a:tcPr marL="204440" marR="204440" marT="102219" marB="102219" anchor="ctr">
                    <a:solidFill>
                      <a:schemeClr val="accent3"/>
                    </a:solidFill>
                  </a:tcPr>
                </a:tc>
                <a:extLst>
                  <a:ext uri="{0D108BD9-81ED-4DB2-BD59-A6C34878D82A}">
                    <a16:rowId xmlns:a16="http://schemas.microsoft.com/office/drawing/2014/main" val="2991329120"/>
                  </a:ext>
                </a:extLst>
              </a:tr>
              <a:tr h="849464">
                <a:tc>
                  <a:txBody>
                    <a:bodyPr/>
                    <a:lstStyle/>
                    <a:p>
                      <a:r>
                        <a:rPr lang="en-US" sz="2200" dirty="0" smtClean="0"/>
                        <a:t>2</a:t>
                      </a:r>
                      <a:endParaRPr lang="en-US" sz="2200" dirty="0"/>
                    </a:p>
                  </a:txBody>
                  <a:tcPr marL="204440" marR="204440" marT="102219" marB="102219" anchor="ctr"/>
                </a:tc>
                <a:tc>
                  <a:txBody>
                    <a:bodyPr/>
                    <a:lstStyle/>
                    <a:p>
                      <a:r>
                        <a:rPr lang="en-US" sz="2200" dirty="0" smtClean="0"/>
                        <a:t>1</a:t>
                      </a:r>
                      <a:endParaRPr lang="en-US" sz="2200" dirty="0"/>
                    </a:p>
                  </a:txBody>
                  <a:tcPr marL="204440" marR="204440" marT="102219" marB="102219" anchor="ctr"/>
                </a:tc>
                <a:tc>
                  <a:txBody>
                    <a:bodyPr/>
                    <a:lstStyle/>
                    <a:p>
                      <a:r>
                        <a:rPr lang="en-US" sz="2200" dirty="0" smtClean="0"/>
                        <a:t>1</a:t>
                      </a:r>
                      <a:endParaRPr lang="en-US" sz="2200" dirty="0"/>
                    </a:p>
                  </a:txBody>
                  <a:tcPr marL="204440" marR="204440" marT="102219" marB="102219" anchor="ctr"/>
                </a:tc>
                <a:extLst>
                  <a:ext uri="{0D108BD9-81ED-4DB2-BD59-A6C34878D82A}">
                    <a16:rowId xmlns:a16="http://schemas.microsoft.com/office/drawing/2014/main" val="1482066533"/>
                  </a:ext>
                </a:extLst>
              </a:tr>
              <a:tr h="849464">
                <a:tc>
                  <a:txBody>
                    <a:bodyPr/>
                    <a:lstStyle/>
                    <a:p>
                      <a:r>
                        <a:rPr lang="en-US" sz="2200" dirty="0" smtClean="0"/>
                        <a:t>2</a:t>
                      </a:r>
                      <a:endParaRPr lang="en-US" sz="2200" dirty="0"/>
                    </a:p>
                  </a:txBody>
                  <a:tcPr marL="204440" marR="204440" marT="102219" marB="102219" anchor="ctr"/>
                </a:tc>
                <a:tc>
                  <a:txBody>
                    <a:bodyPr/>
                    <a:lstStyle/>
                    <a:p>
                      <a:r>
                        <a:rPr lang="en-US" sz="2200" dirty="0" smtClean="0"/>
                        <a:t>1</a:t>
                      </a:r>
                      <a:endParaRPr lang="en-US" sz="2200" dirty="0"/>
                    </a:p>
                  </a:txBody>
                  <a:tcPr marL="204440" marR="204440" marT="102219" marB="102219" anchor="ctr"/>
                </a:tc>
                <a:tc>
                  <a:txBody>
                    <a:bodyPr/>
                    <a:lstStyle/>
                    <a:p>
                      <a:r>
                        <a:rPr lang="en-US" sz="2200" dirty="0" smtClean="0"/>
                        <a:t>1</a:t>
                      </a:r>
                      <a:endParaRPr lang="en-US" sz="2200" dirty="0"/>
                    </a:p>
                  </a:txBody>
                  <a:tcPr marL="204440" marR="204440" marT="102219" marB="102219" anchor="ctr"/>
                </a:tc>
                <a:extLst>
                  <a:ext uri="{0D108BD9-81ED-4DB2-BD59-A6C34878D82A}">
                    <a16:rowId xmlns:a16="http://schemas.microsoft.com/office/drawing/2014/main" val="1689881707"/>
                  </a:ext>
                </a:extLst>
              </a:tr>
            </a:tbl>
          </a:graphicData>
        </a:graphic>
      </p:graphicFrame>
      <p:sp>
        <p:nvSpPr>
          <p:cNvPr id="3" name="TextBox 2"/>
          <p:cNvSpPr txBox="1"/>
          <p:nvPr/>
        </p:nvSpPr>
        <p:spPr>
          <a:xfrm>
            <a:off x="1219200" y="540774"/>
            <a:ext cx="2527615" cy="615553"/>
          </a:xfrm>
          <a:prstGeom prst="rect">
            <a:avLst/>
          </a:prstGeom>
          <a:noFill/>
        </p:spPr>
        <p:txBody>
          <a:bodyPr wrap="none" rtlCol="0">
            <a:spAutoFit/>
          </a:bodyPr>
          <a:lstStyle/>
          <a:p>
            <a:r>
              <a:rPr lang="en-US" sz="3400" dirty="0" smtClean="0"/>
              <a:t>Cost distance</a:t>
            </a:r>
            <a:endParaRPr lang="en-US" sz="3400" dirty="0"/>
          </a:p>
        </p:txBody>
      </p:sp>
      <p:sp>
        <p:nvSpPr>
          <p:cNvPr id="4" name="TextBox 3"/>
          <p:cNvSpPr txBox="1"/>
          <p:nvPr/>
        </p:nvSpPr>
        <p:spPr>
          <a:xfrm>
            <a:off x="1120878" y="1232850"/>
            <a:ext cx="9316634" cy="830997"/>
          </a:xfrm>
          <a:prstGeom prst="rect">
            <a:avLst/>
          </a:prstGeom>
          <a:noFill/>
        </p:spPr>
        <p:txBody>
          <a:bodyPr wrap="square" rtlCol="0">
            <a:spAutoFit/>
          </a:bodyPr>
          <a:lstStyle/>
          <a:p>
            <a:pPr marL="342900" indent="-342900">
              <a:buFont typeface="Arial" panose="020B0604020202020204" pitchFamily="34" charset="0"/>
              <a:buChar char="•"/>
            </a:pPr>
            <a:r>
              <a:rPr lang="en-US" sz="2400" dirty="0" smtClean="0"/>
              <a:t>The travel can only be perpendicular or diagonal</a:t>
            </a:r>
          </a:p>
          <a:p>
            <a:pPr marL="342900" indent="-342900">
              <a:buFont typeface="Arial" panose="020B0604020202020204" pitchFamily="34" charset="0"/>
              <a:buChar char="•"/>
            </a:pPr>
            <a:r>
              <a:rPr lang="en-US" sz="2400" dirty="0" smtClean="0"/>
              <a:t>If travel cost per distance unit is varying.</a:t>
            </a:r>
            <a:endParaRPr lang="en-US" sz="2400" dirty="0"/>
          </a:p>
        </p:txBody>
      </p:sp>
      <p:sp>
        <p:nvSpPr>
          <p:cNvPr id="8" name="TextBox 7"/>
          <p:cNvSpPr txBox="1"/>
          <p:nvPr/>
        </p:nvSpPr>
        <p:spPr>
          <a:xfrm>
            <a:off x="6157349" y="5684625"/>
            <a:ext cx="2593430" cy="646331"/>
          </a:xfrm>
          <a:prstGeom prst="rect">
            <a:avLst/>
          </a:prstGeom>
          <a:noFill/>
        </p:spPr>
        <p:txBody>
          <a:bodyPr wrap="square" rtlCol="0">
            <a:spAutoFit/>
          </a:bodyPr>
          <a:lstStyle/>
          <a:p>
            <a:r>
              <a:rPr lang="en-US" b="1" dirty="0" smtClean="0"/>
              <a:t>Cost surface</a:t>
            </a:r>
            <a:r>
              <a:rPr lang="en-US" dirty="0" smtClean="0"/>
              <a:t>: changing cost in different cells</a:t>
            </a:r>
            <a:endParaRPr lang="en-US" dirty="0"/>
          </a:p>
        </p:txBody>
      </p:sp>
      <p:cxnSp>
        <p:nvCxnSpPr>
          <p:cNvPr id="14" name="Straight Arrow Connector 13"/>
          <p:cNvCxnSpPr/>
          <p:nvPr/>
        </p:nvCxnSpPr>
        <p:spPr>
          <a:xfrm flipH="1">
            <a:off x="7455315" y="3224734"/>
            <a:ext cx="884903"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6" name="TextBox 15"/>
          <p:cNvSpPr txBox="1"/>
          <p:nvPr/>
        </p:nvSpPr>
        <p:spPr>
          <a:xfrm>
            <a:off x="7730465" y="2880606"/>
            <a:ext cx="319318" cy="430887"/>
          </a:xfrm>
          <a:prstGeom prst="rect">
            <a:avLst/>
          </a:prstGeom>
          <a:noFill/>
        </p:spPr>
        <p:txBody>
          <a:bodyPr wrap="none" rtlCol="0">
            <a:spAutoFit/>
          </a:bodyPr>
          <a:lstStyle/>
          <a:p>
            <a:r>
              <a:rPr lang="en-US" sz="2200" dirty="0" smtClean="0"/>
              <a:t>a</a:t>
            </a:r>
            <a:endParaRPr lang="en-US" sz="2200" dirty="0"/>
          </a:p>
        </p:txBody>
      </p:sp>
      <p:cxnSp>
        <p:nvCxnSpPr>
          <p:cNvPr id="27" name="Straight Arrow Connector 26"/>
          <p:cNvCxnSpPr/>
          <p:nvPr/>
        </p:nvCxnSpPr>
        <p:spPr>
          <a:xfrm flipH="1">
            <a:off x="7425629" y="3224734"/>
            <a:ext cx="914589" cy="853545"/>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29" name="TextBox 28"/>
          <p:cNvSpPr txBox="1"/>
          <p:nvPr/>
        </p:nvSpPr>
        <p:spPr>
          <a:xfrm>
            <a:off x="7882923" y="3528348"/>
            <a:ext cx="332142" cy="430887"/>
          </a:xfrm>
          <a:prstGeom prst="rect">
            <a:avLst/>
          </a:prstGeom>
          <a:noFill/>
        </p:spPr>
        <p:txBody>
          <a:bodyPr wrap="none" rtlCol="0">
            <a:spAutoFit/>
          </a:bodyPr>
          <a:lstStyle/>
          <a:p>
            <a:r>
              <a:rPr lang="en-US" sz="2200" dirty="0" smtClean="0"/>
              <a:t>b</a:t>
            </a:r>
            <a:endParaRPr lang="en-US" sz="2200" dirty="0"/>
          </a:p>
        </p:txBody>
      </p:sp>
      <mc:AlternateContent xmlns:mc="http://schemas.openxmlformats.org/markup-compatibility/2006" xmlns:a14="http://schemas.microsoft.com/office/drawing/2010/main">
        <mc:Choice Requires="a14">
          <p:sp>
            <p:nvSpPr>
              <p:cNvPr id="21" name="TextBox 20"/>
              <p:cNvSpPr txBox="1"/>
              <p:nvPr/>
            </p:nvSpPr>
            <p:spPr>
              <a:xfrm>
                <a:off x="9410871" y="2880606"/>
                <a:ext cx="1205010" cy="61093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𝑎</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1+3</m:t>
                          </m:r>
                        </m:num>
                        <m:den>
                          <m:r>
                            <a:rPr lang="en-US" b="0" i="1" smtClean="0">
                              <a:latin typeface="Cambria Math" panose="02040503050406030204" pitchFamily="18" charset="0"/>
                            </a:rPr>
                            <m:t>2</m:t>
                          </m:r>
                        </m:den>
                      </m:f>
                    </m:oMath>
                  </m:oMathPara>
                </a14:m>
                <a:endParaRPr lang="en-US" dirty="0"/>
              </a:p>
            </p:txBody>
          </p:sp>
        </mc:Choice>
        <mc:Fallback xmlns="">
          <p:sp>
            <p:nvSpPr>
              <p:cNvPr id="21" name="TextBox 20"/>
              <p:cNvSpPr txBox="1">
                <a:spLocks noRot="1" noChangeAspect="1" noMove="1" noResize="1" noEditPoints="1" noAdjustHandles="1" noChangeArrowheads="1" noChangeShapeType="1" noTextEdit="1"/>
              </p:cNvSpPr>
              <p:nvPr/>
            </p:nvSpPr>
            <p:spPr>
              <a:xfrm>
                <a:off x="9410871" y="2880606"/>
                <a:ext cx="1205010" cy="610936"/>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p:cNvSpPr txBox="1"/>
              <p:nvPr/>
            </p:nvSpPr>
            <p:spPr>
              <a:xfrm>
                <a:off x="9233888" y="3781654"/>
                <a:ext cx="4278096" cy="887935"/>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i="1">
                          <a:latin typeface="Cambria Math" panose="02040503050406030204" pitchFamily="18" charset="0"/>
                        </a:rPr>
                        <m:t>𝑏</m:t>
                      </m:r>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1+1</m:t>
                          </m:r>
                        </m:num>
                        <m:den>
                          <m:r>
                            <a:rPr lang="en-US" i="1">
                              <a:latin typeface="Cambria Math" panose="02040503050406030204" pitchFamily="18" charset="0"/>
                            </a:rPr>
                            <m:t>2</m:t>
                          </m:r>
                        </m:den>
                      </m:f>
                      <m:r>
                        <a:rPr lang="en-US" i="1">
                          <a:latin typeface="Cambria Math" panose="02040503050406030204" pitchFamily="18" charset="0"/>
                          <a:ea typeface="Cambria Math" panose="02040503050406030204" pitchFamily="18" charset="0"/>
                        </a:rPr>
                        <m:t>×</m:t>
                      </m:r>
                      <m:rad>
                        <m:radPr>
                          <m:degHide m:val="on"/>
                          <m:ctrlPr>
                            <a:rPr lang="en-US" i="1">
                              <a:latin typeface="Cambria Math" panose="02040503050406030204" pitchFamily="18" charset="0"/>
                              <a:ea typeface="Cambria Math" panose="02040503050406030204" pitchFamily="18" charset="0"/>
                            </a:rPr>
                          </m:ctrlPr>
                        </m:radPr>
                        <m:deg/>
                        <m:e>
                          <m:r>
                            <a:rPr lang="en-US" i="1">
                              <a:latin typeface="Cambria Math" panose="02040503050406030204" pitchFamily="18" charset="0"/>
                              <a:ea typeface="Cambria Math" panose="02040503050406030204" pitchFamily="18" charset="0"/>
                            </a:rPr>
                            <m:t>2</m:t>
                          </m:r>
                        </m:e>
                      </m:rad>
                    </m:oMath>
                  </m:oMathPara>
                </a14:m>
                <a:endParaRPr lang="en-US" dirty="0"/>
              </a:p>
              <a:p>
                <a:endParaRPr lang="en-US" dirty="0"/>
              </a:p>
            </p:txBody>
          </p:sp>
        </mc:Choice>
        <mc:Fallback xmlns="">
          <p:sp>
            <p:nvSpPr>
              <p:cNvPr id="30" name="TextBox 29"/>
              <p:cNvSpPr txBox="1">
                <a:spLocks noRot="1" noChangeAspect="1" noMove="1" noResize="1" noEditPoints="1" noAdjustHandles="1" noChangeArrowheads="1" noChangeShapeType="1" noTextEdit="1"/>
              </p:cNvSpPr>
              <p:nvPr/>
            </p:nvSpPr>
            <p:spPr>
              <a:xfrm>
                <a:off x="9233888" y="3781654"/>
                <a:ext cx="4278096" cy="887935"/>
              </a:xfrm>
              <a:prstGeom prst="rect">
                <a:avLst/>
              </a:prstGeom>
              <a:blipFill>
                <a:blip r:embed="rId3"/>
                <a:stretch>
                  <a:fillRect/>
                </a:stretch>
              </a:blipFill>
            </p:spPr>
            <p:txBody>
              <a:bodyPr/>
              <a:lstStyle/>
              <a:p>
                <a:r>
                  <a:rPr lang="en-US">
                    <a:noFill/>
                  </a:rPr>
                  <a:t> </a:t>
                </a:r>
              </a:p>
            </p:txBody>
          </p:sp>
        </mc:Fallback>
      </mc:AlternateContent>
      <p:graphicFrame>
        <p:nvGraphicFramePr>
          <p:cNvPr id="48" name="Table 47"/>
          <p:cNvGraphicFramePr>
            <a:graphicFrameLocks noGrp="1"/>
          </p:cNvGraphicFramePr>
          <p:nvPr>
            <p:extLst>
              <p:ext uri="{D42A27DB-BD31-4B8C-83A1-F6EECF244321}">
                <p14:modId xmlns:p14="http://schemas.microsoft.com/office/powerpoint/2010/main" val="567419374"/>
              </p:ext>
            </p:extLst>
          </p:nvPr>
        </p:nvGraphicFramePr>
        <p:xfrm>
          <a:off x="1720983" y="3563492"/>
          <a:ext cx="1971843" cy="1837590"/>
        </p:xfrm>
        <a:graphic>
          <a:graphicData uri="http://schemas.openxmlformats.org/drawingml/2006/table">
            <a:tbl>
              <a:tblPr firstRow="1" bandRow="1">
                <a:tableStyleId>{5940675A-B579-460E-94D1-54222C63F5DA}</a:tableStyleId>
              </a:tblPr>
              <a:tblGrid>
                <a:gridCol w="657281">
                  <a:extLst>
                    <a:ext uri="{9D8B030D-6E8A-4147-A177-3AD203B41FA5}">
                      <a16:colId xmlns:a16="http://schemas.microsoft.com/office/drawing/2014/main" val="3995373007"/>
                    </a:ext>
                  </a:extLst>
                </a:gridCol>
                <a:gridCol w="657281">
                  <a:extLst>
                    <a:ext uri="{9D8B030D-6E8A-4147-A177-3AD203B41FA5}">
                      <a16:colId xmlns:a16="http://schemas.microsoft.com/office/drawing/2014/main" val="1656613860"/>
                    </a:ext>
                  </a:extLst>
                </a:gridCol>
                <a:gridCol w="657281">
                  <a:extLst>
                    <a:ext uri="{9D8B030D-6E8A-4147-A177-3AD203B41FA5}">
                      <a16:colId xmlns:a16="http://schemas.microsoft.com/office/drawing/2014/main" val="3119693792"/>
                    </a:ext>
                  </a:extLst>
                </a:gridCol>
              </a:tblGrid>
              <a:tr h="612530">
                <a:tc>
                  <a:txBody>
                    <a:bodyPr/>
                    <a:lstStyle/>
                    <a:p>
                      <a:endParaRPr lang="en-US" sz="3000" dirty="0"/>
                    </a:p>
                  </a:txBody>
                  <a:tcPr marL="151035" marR="151035" marT="75517" marB="75517"/>
                </a:tc>
                <a:tc>
                  <a:txBody>
                    <a:bodyPr/>
                    <a:lstStyle/>
                    <a:p>
                      <a:endParaRPr lang="en-US" sz="3000"/>
                    </a:p>
                  </a:txBody>
                  <a:tcPr marL="151035" marR="151035" marT="75517" marB="75517"/>
                </a:tc>
                <a:tc>
                  <a:txBody>
                    <a:bodyPr/>
                    <a:lstStyle/>
                    <a:p>
                      <a:endParaRPr lang="en-US" sz="3000"/>
                    </a:p>
                  </a:txBody>
                  <a:tcPr marL="151035" marR="151035" marT="75517" marB="75517"/>
                </a:tc>
                <a:extLst>
                  <a:ext uri="{0D108BD9-81ED-4DB2-BD59-A6C34878D82A}">
                    <a16:rowId xmlns:a16="http://schemas.microsoft.com/office/drawing/2014/main" val="3674966426"/>
                  </a:ext>
                </a:extLst>
              </a:tr>
              <a:tr h="612530">
                <a:tc>
                  <a:txBody>
                    <a:bodyPr/>
                    <a:lstStyle/>
                    <a:p>
                      <a:endParaRPr lang="en-US" sz="3000"/>
                    </a:p>
                  </a:txBody>
                  <a:tcPr marL="151035" marR="151035" marT="75517" marB="75517"/>
                </a:tc>
                <a:tc>
                  <a:txBody>
                    <a:bodyPr/>
                    <a:lstStyle/>
                    <a:p>
                      <a:endParaRPr lang="en-US" sz="3000"/>
                    </a:p>
                  </a:txBody>
                  <a:tcPr marL="151035" marR="151035" marT="75517" marB="75517"/>
                </a:tc>
                <a:tc>
                  <a:txBody>
                    <a:bodyPr/>
                    <a:lstStyle/>
                    <a:p>
                      <a:endParaRPr lang="en-US" sz="3000"/>
                    </a:p>
                  </a:txBody>
                  <a:tcPr marL="151035" marR="151035" marT="75517" marB="75517"/>
                </a:tc>
                <a:extLst>
                  <a:ext uri="{0D108BD9-81ED-4DB2-BD59-A6C34878D82A}">
                    <a16:rowId xmlns:a16="http://schemas.microsoft.com/office/drawing/2014/main" val="4081937807"/>
                  </a:ext>
                </a:extLst>
              </a:tr>
              <a:tr h="612530">
                <a:tc>
                  <a:txBody>
                    <a:bodyPr/>
                    <a:lstStyle/>
                    <a:p>
                      <a:endParaRPr lang="en-US" sz="3000"/>
                    </a:p>
                  </a:txBody>
                  <a:tcPr marL="151035" marR="151035" marT="75517" marB="75517"/>
                </a:tc>
                <a:tc>
                  <a:txBody>
                    <a:bodyPr/>
                    <a:lstStyle/>
                    <a:p>
                      <a:endParaRPr lang="en-US" sz="3000"/>
                    </a:p>
                  </a:txBody>
                  <a:tcPr marL="151035" marR="151035" marT="75517" marB="75517"/>
                </a:tc>
                <a:tc>
                  <a:txBody>
                    <a:bodyPr/>
                    <a:lstStyle/>
                    <a:p>
                      <a:endParaRPr lang="en-US" sz="3000" dirty="0"/>
                    </a:p>
                  </a:txBody>
                  <a:tcPr marL="151035" marR="151035" marT="75517" marB="75517"/>
                </a:tc>
                <a:extLst>
                  <a:ext uri="{0D108BD9-81ED-4DB2-BD59-A6C34878D82A}">
                    <a16:rowId xmlns:a16="http://schemas.microsoft.com/office/drawing/2014/main" val="895471543"/>
                  </a:ext>
                </a:extLst>
              </a:tr>
            </a:tbl>
          </a:graphicData>
        </a:graphic>
      </p:graphicFrame>
      <p:cxnSp>
        <p:nvCxnSpPr>
          <p:cNvPr id="50" name="Straight Arrow Connector 49"/>
          <p:cNvCxnSpPr/>
          <p:nvPr/>
        </p:nvCxnSpPr>
        <p:spPr>
          <a:xfrm>
            <a:off x="1720982" y="3563492"/>
            <a:ext cx="1971841" cy="1837590"/>
          </a:xfrm>
          <a:prstGeom prst="straightConnector1">
            <a:avLst/>
          </a:prstGeom>
          <a:ln w="381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flipH="1">
            <a:off x="1720985" y="3563494"/>
            <a:ext cx="1971838" cy="1837588"/>
          </a:xfrm>
          <a:prstGeom prst="straightConnector1">
            <a:avLst/>
          </a:prstGeom>
          <a:ln w="381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a:stCxn id="48" idx="0"/>
            <a:endCxn id="48" idx="2"/>
          </p:cNvCxnSpPr>
          <p:nvPr/>
        </p:nvCxnSpPr>
        <p:spPr>
          <a:xfrm>
            <a:off x="2706904" y="3563492"/>
            <a:ext cx="0" cy="1837590"/>
          </a:xfrm>
          <a:prstGeom prst="straightConnector1">
            <a:avLst/>
          </a:prstGeom>
          <a:ln w="38100">
            <a:solidFill>
              <a:schemeClr val="accent5"/>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a:stCxn id="48" idx="1"/>
            <a:endCxn id="48" idx="3"/>
          </p:cNvCxnSpPr>
          <p:nvPr/>
        </p:nvCxnSpPr>
        <p:spPr>
          <a:xfrm>
            <a:off x="1720983" y="4482287"/>
            <a:ext cx="1971843" cy="0"/>
          </a:xfrm>
          <a:prstGeom prst="straightConnector1">
            <a:avLst/>
          </a:prstGeom>
          <a:ln w="38100">
            <a:solidFill>
              <a:schemeClr val="accent5"/>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0" name="TextBox 69"/>
          <p:cNvSpPr txBox="1"/>
          <p:nvPr/>
        </p:nvSpPr>
        <p:spPr>
          <a:xfrm>
            <a:off x="3583917" y="3163477"/>
            <a:ext cx="1005403" cy="369332"/>
          </a:xfrm>
          <a:prstGeom prst="rect">
            <a:avLst/>
          </a:prstGeom>
          <a:noFill/>
        </p:spPr>
        <p:txBody>
          <a:bodyPr wrap="none" rtlCol="0">
            <a:spAutoFit/>
          </a:bodyPr>
          <a:lstStyle/>
          <a:p>
            <a:r>
              <a:rPr lang="en-US" dirty="0" smtClean="0">
                <a:solidFill>
                  <a:srgbClr val="FF0000"/>
                </a:solidFill>
              </a:rPr>
              <a:t>Diagonal</a:t>
            </a:r>
            <a:endParaRPr lang="en-US" dirty="0">
              <a:solidFill>
                <a:srgbClr val="FF0000"/>
              </a:solidFill>
            </a:endParaRPr>
          </a:p>
        </p:txBody>
      </p:sp>
      <p:sp>
        <p:nvSpPr>
          <p:cNvPr id="71" name="Rectangle 70"/>
          <p:cNvSpPr/>
          <p:nvPr/>
        </p:nvSpPr>
        <p:spPr>
          <a:xfrm>
            <a:off x="1961249" y="3012273"/>
            <a:ext cx="1491306" cy="369332"/>
          </a:xfrm>
          <a:prstGeom prst="rect">
            <a:avLst/>
          </a:prstGeom>
        </p:spPr>
        <p:txBody>
          <a:bodyPr wrap="none">
            <a:spAutoFit/>
          </a:bodyPr>
          <a:lstStyle/>
          <a:p>
            <a:r>
              <a:rPr lang="en-US" dirty="0">
                <a:solidFill>
                  <a:schemeClr val="accent5"/>
                </a:solidFill>
              </a:rPr>
              <a:t>Perpendicular</a:t>
            </a:r>
            <a:endParaRPr lang="en-US" dirty="0"/>
          </a:p>
        </p:txBody>
      </p:sp>
      <p:sp>
        <p:nvSpPr>
          <p:cNvPr id="72" name="TextBox 71"/>
          <p:cNvSpPr txBox="1"/>
          <p:nvPr/>
        </p:nvSpPr>
        <p:spPr>
          <a:xfrm>
            <a:off x="3583916" y="5352475"/>
            <a:ext cx="1005403" cy="369332"/>
          </a:xfrm>
          <a:prstGeom prst="rect">
            <a:avLst/>
          </a:prstGeom>
          <a:noFill/>
        </p:spPr>
        <p:txBody>
          <a:bodyPr wrap="none" rtlCol="0">
            <a:spAutoFit/>
          </a:bodyPr>
          <a:lstStyle/>
          <a:p>
            <a:r>
              <a:rPr lang="en-US" dirty="0" smtClean="0">
                <a:solidFill>
                  <a:srgbClr val="FF0000"/>
                </a:solidFill>
              </a:rPr>
              <a:t>Diagonal</a:t>
            </a:r>
            <a:endParaRPr lang="en-US" dirty="0">
              <a:solidFill>
                <a:srgbClr val="FF0000"/>
              </a:solidFill>
            </a:endParaRPr>
          </a:p>
        </p:txBody>
      </p:sp>
      <p:sp>
        <p:nvSpPr>
          <p:cNvPr id="73" name="TextBox 72"/>
          <p:cNvSpPr txBox="1"/>
          <p:nvPr/>
        </p:nvSpPr>
        <p:spPr>
          <a:xfrm>
            <a:off x="998313" y="5306481"/>
            <a:ext cx="1005403" cy="369332"/>
          </a:xfrm>
          <a:prstGeom prst="rect">
            <a:avLst/>
          </a:prstGeom>
          <a:noFill/>
        </p:spPr>
        <p:txBody>
          <a:bodyPr wrap="none" rtlCol="0">
            <a:spAutoFit/>
          </a:bodyPr>
          <a:lstStyle/>
          <a:p>
            <a:r>
              <a:rPr lang="en-US" dirty="0" smtClean="0">
                <a:solidFill>
                  <a:srgbClr val="FF0000"/>
                </a:solidFill>
              </a:rPr>
              <a:t>Diagonal</a:t>
            </a:r>
            <a:endParaRPr lang="en-US" dirty="0">
              <a:solidFill>
                <a:srgbClr val="FF0000"/>
              </a:solidFill>
            </a:endParaRPr>
          </a:p>
        </p:txBody>
      </p:sp>
      <p:sp>
        <p:nvSpPr>
          <p:cNvPr id="74" name="TextBox 73"/>
          <p:cNvSpPr txBox="1"/>
          <p:nvPr/>
        </p:nvSpPr>
        <p:spPr>
          <a:xfrm>
            <a:off x="927139" y="3241461"/>
            <a:ext cx="1005403" cy="369332"/>
          </a:xfrm>
          <a:prstGeom prst="rect">
            <a:avLst/>
          </a:prstGeom>
          <a:noFill/>
        </p:spPr>
        <p:txBody>
          <a:bodyPr wrap="none" rtlCol="0">
            <a:spAutoFit/>
          </a:bodyPr>
          <a:lstStyle/>
          <a:p>
            <a:r>
              <a:rPr lang="en-US" dirty="0" smtClean="0">
                <a:solidFill>
                  <a:srgbClr val="FF0000"/>
                </a:solidFill>
              </a:rPr>
              <a:t>Diagonal</a:t>
            </a:r>
            <a:endParaRPr lang="en-US" dirty="0">
              <a:solidFill>
                <a:srgbClr val="FF0000"/>
              </a:solidFill>
            </a:endParaRPr>
          </a:p>
        </p:txBody>
      </p:sp>
      <p:sp>
        <p:nvSpPr>
          <p:cNvPr id="75" name="Rectangle 74"/>
          <p:cNvSpPr/>
          <p:nvPr/>
        </p:nvSpPr>
        <p:spPr>
          <a:xfrm>
            <a:off x="1998417" y="5443846"/>
            <a:ext cx="1491306" cy="369332"/>
          </a:xfrm>
          <a:prstGeom prst="rect">
            <a:avLst/>
          </a:prstGeom>
        </p:spPr>
        <p:txBody>
          <a:bodyPr wrap="none">
            <a:spAutoFit/>
          </a:bodyPr>
          <a:lstStyle/>
          <a:p>
            <a:r>
              <a:rPr lang="en-US" dirty="0">
                <a:solidFill>
                  <a:schemeClr val="accent5"/>
                </a:solidFill>
              </a:rPr>
              <a:t>Perpendicular</a:t>
            </a:r>
            <a:endParaRPr lang="en-US" dirty="0"/>
          </a:p>
        </p:txBody>
      </p:sp>
      <p:sp>
        <p:nvSpPr>
          <p:cNvPr id="76" name="Rectangle 75"/>
          <p:cNvSpPr/>
          <p:nvPr/>
        </p:nvSpPr>
        <p:spPr>
          <a:xfrm>
            <a:off x="3845223" y="4342091"/>
            <a:ext cx="1491306" cy="369332"/>
          </a:xfrm>
          <a:prstGeom prst="rect">
            <a:avLst/>
          </a:prstGeom>
        </p:spPr>
        <p:txBody>
          <a:bodyPr wrap="none">
            <a:spAutoFit/>
          </a:bodyPr>
          <a:lstStyle/>
          <a:p>
            <a:r>
              <a:rPr lang="en-US" dirty="0">
                <a:solidFill>
                  <a:schemeClr val="accent5"/>
                </a:solidFill>
              </a:rPr>
              <a:t>Perpendicular</a:t>
            </a:r>
            <a:endParaRPr lang="en-US" dirty="0"/>
          </a:p>
        </p:txBody>
      </p:sp>
      <p:sp>
        <p:nvSpPr>
          <p:cNvPr id="77" name="Rectangle 76"/>
          <p:cNvSpPr/>
          <p:nvPr/>
        </p:nvSpPr>
        <p:spPr>
          <a:xfrm>
            <a:off x="180810" y="4279874"/>
            <a:ext cx="1491306" cy="369332"/>
          </a:xfrm>
          <a:prstGeom prst="rect">
            <a:avLst/>
          </a:prstGeom>
        </p:spPr>
        <p:txBody>
          <a:bodyPr wrap="none">
            <a:spAutoFit/>
          </a:bodyPr>
          <a:lstStyle/>
          <a:p>
            <a:r>
              <a:rPr lang="en-US" dirty="0">
                <a:solidFill>
                  <a:schemeClr val="accent5"/>
                </a:solidFill>
              </a:rPr>
              <a:t>Perpendicular</a:t>
            </a:r>
            <a:endParaRPr lang="en-US" dirty="0"/>
          </a:p>
        </p:txBody>
      </p:sp>
    </p:spTree>
    <p:extLst>
      <p:ext uri="{BB962C8B-B14F-4D97-AF65-F5344CB8AC3E}">
        <p14:creationId xmlns:p14="http://schemas.microsoft.com/office/powerpoint/2010/main" val="1742676855"/>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53975"/>
            <a:ext cx="11201400" cy="1325563"/>
          </a:xfrm>
        </p:spPr>
        <p:txBody>
          <a:bodyPr>
            <a:normAutofit/>
          </a:bodyPr>
          <a:lstStyle/>
          <a:p>
            <a:r>
              <a:rPr lang="en-US" sz="3800" b="1" dirty="0" smtClean="0"/>
              <a:t>Vehicle</a:t>
            </a:r>
            <a:r>
              <a:rPr lang="en-US" sz="3800" b="1" dirty="0"/>
              <a:t> </a:t>
            </a:r>
            <a:r>
              <a:rPr lang="en-US" sz="3800" b="1" dirty="0" smtClean="0"/>
              <a:t>Routing Problem (travelling salesman problem)</a:t>
            </a:r>
            <a:endParaRPr lang="en-US" sz="3800" b="1" dirty="0"/>
          </a:p>
        </p:txBody>
      </p:sp>
      <p:sp>
        <p:nvSpPr>
          <p:cNvPr id="3" name="Content Placeholder 2"/>
          <p:cNvSpPr>
            <a:spLocks noGrp="1"/>
          </p:cNvSpPr>
          <p:nvPr>
            <p:ph idx="1"/>
          </p:nvPr>
        </p:nvSpPr>
        <p:spPr>
          <a:xfrm>
            <a:off x="622300" y="1271588"/>
            <a:ext cx="6394738" cy="5718175"/>
          </a:xfrm>
        </p:spPr>
        <p:txBody>
          <a:bodyPr>
            <a:normAutofit/>
          </a:bodyPr>
          <a:lstStyle/>
          <a:p>
            <a:r>
              <a:rPr lang="en-US" dirty="0" smtClean="0"/>
              <a:t>Given multiple destinations, find the best route to pass all of them.</a:t>
            </a:r>
          </a:p>
          <a:p>
            <a:r>
              <a:rPr lang="en-US" dirty="0" smtClean="0"/>
              <a:t>Examples: </a:t>
            </a:r>
          </a:p>
          <a:p>
            <a:pPr lvl="1"/>
            <a:r>
              <a:rPr lang="en-US" dirty="0" smtClean="0"/>
              <a:t>For </a:t>
            </a:r>
            <a:r>
              <a:rPr lang="en-US" dirty="0"/>
              <a:t>example, a large furniture store might use several trucks to deliver furniture to homes. </a:t>
            </a:r>
            <a:endParaRPr lang="en-US" dirty="0" smtClean="0"/>
          </a:p>
          <a:p>
            <a:pPr lvl="1"/>
            <a:r>
              <a:rPr lang="en-US" dirty="0" smtClean="0"/>
              <a:t>A </a:t>
            </a:r>
            <a:r>
              <a:rPr lang="en-US" dirty="0"/>
              <a:t>specialized grease recycling company might route trucks from a facility to pick up used grease from restaurants. </a:t>
            </a:r>
            <a:endParaRPr lang="en-US" dirty="0" smtClean="0"/>
          </a:p>
          <a:p>
            <a:pPr lvl="1"/>
            <a:r>
              <a:rPr lang="en-US" dirty="0" smtClean="0"/>
              <a:t>A </a:t>
            </a:r>
            <a:r>
              <a:rPr lang="en-US" dirty="0"/>
              <a:t>health department might schedule daily inspection visits for each of its health inspectors.</a:t>
            </a:r>
            <a:endParaRPr lang="en-US" dirty="0" smtClean="0"/>
          </a:p>
        </p:txBody>
      </p:sp>
      <p:sp>
        <p:nvSpPr>
          <p:cNvPr id="5" name="TextBox 4"/>
          <p:cNvSpPr txBox="1"/>
          <p:nvPr/>
        </p:nvSpPr>
        <p:spPr>
          <a:xfrm>
            <a:off x="8017539" y="5418378"/>
            <a:ext cx="3606800" cy="646331"/>
          </a:xfrm>
          <a:prstGeom prst="rect">
            <a:avLst/>
          </a:prstGeom>
          <a:noFill/>
        </p:spPr>
        <p:txBody>
          <a:bodyPr wrap="square" rtlCol="0">
            <a:spAutoFit/>
          </a:bodyPr>
          <a:lstStyle/>
          <a:p>
            <a:r>
              <a:rPr lang="en-US" dirty="0" smtClean="0"/>
              <a:t>Simplified graph of travelling salesman problem with four cities</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49878" y="1466610"/>
            <a:ext cx="4742122" cy="3951768"/>
          </a:xfrm>
          <a:prstGeom prst="rect">
            <a:avLst/>
          </a:prstGeom>
        </p:spPr>
      </p:pic>
    </p:spTree>
    <p:extLst>
      <p:ext uri="{BB962C8B-B14F-4D97-AF65-F5344CB8AC3E}">
        <p14:creationId xmlns:p14="http://schemas.microsoft.com/office/powerpoint/2010/main" val="2344998834"/>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Vehicle Routing Problem</a:t>
            </a:r>
            <a:endParaRPr lang="en-US" dirty="0"/>
          </a:p>
        </p:txBody>
      </p:sp>
      <p:sp>
        <p:nvSpPr>
          <p:cNvPr id="3" name="Content Placeholder 2"/>
          <p:cNvSpPr>
            <a:spLocks noGrp="1"/>
          </p:cNvSpPr>
          <p:nvPr>
            <p:ph idx="1"/>
          </p:nvPr>
        </p:nvSpPr>
        <p:spPr>
          <a:xfrm>
            <a:off x="838200" y="1825625"/>
            <a:ext cx="7061200" cy="4351338"/>
          </a:xfrm>
        </p:spPr>
        <p:txBody>
          <a:bodyPr/>
          <a:lstStyle/>
          <a:p>
            <a:pPr marL="0" indent="0">
              <a:buNone/>
            </a:pPr>
            <a:r>
              <a:rPr lang="en-US" dirty="0" smtClean="0"/>
              <a:t>Different objectives can be different</a:t>
            </a:r>
          </a:p>
          <a:p>
            <a:r>
              <a:rPr lang="en-US" dirty="0" smtClean="0"/>
              <a:t>Minimize the global transportation cost based on the global distance travelled as well as the fixed costs associated with the used vehicles and drivers</a:t>
            </a:r>
          </a:p>
          <a:p>
            <a:r>
              <a:rPr lang="en-US" dirty="0" smtClean="0"/>
              <a:t>Minimize </a:t>
            </a:r>
            <a:r>
              <a:rPr lang="en-US" dirty="0"/>
              <a:t>the number of vehicles needed to serve all customers</a:t>
            </a:r>
          </a:p>
          <a:p>
            <a:r>
              <a:rPr lang="en-US" dirty="0"/>
              <a:t>Least variation in travel time and vehicle load</a:t>
            </a:r>
          </a:p>
          <a:p>
            <a:r>
              <a:rPr lang="en-US" dirty="0"/>
              <a:t>Minimize penalties for low quality service</a:t>
            </a:r>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67144" y="1918181"/>
            <a:ext cx="3924856" cy="3276119"/>
          </a:xfrm>
          <a:prstGeom prst="rect">
            <a:avLst/>
          </a:prstGeom>
        </p:spPr>
      </p:pic>
    </p:spTree>
    <p:extLst>
      <p:ext uri="{BB962C8B-B14F-4D97-AF65-F5344CB8AC3E}">
        <p14:creationId xmlns:p14="http://schemas.microsoft.com/office/powerpoint/2010/main" val="1023772891"/>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Origin-Destination Cost Matrix Analysis</a:t>
            </a:r>
            <a:endParaRPr lang="en-US" dirty="0"/>
          </a:p>
        </p:txBody>
      </p:sp>
      <p:pic>
        <p:nvPicPr>
          <p:cNvPr id="46082" name="Picture 2" descr="The Lines tab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58856" y="1870075"/>
            <a:ext cx="6443238" cy="4241800"/>
          </a:xfrm>
          <a:prstGeom prst="rect">
            <a:avLst/>
          </a:prstGeom>
          <a:noFill/>
          <a:extLst>
            <a:ext uri="{909E8E84-426E-40DD-AFC4-6F175D3DCCD1}">
              <a14:hiddenFill xmlns:a14="http://schemas.microsoft.com/office/drawing/2010/main">
                <a:solidFill>
                  <a:srgbClr val="FFFFFF"/>
                </a:solidFill>
              </a14:hiddenFill>
            </a:ext>
          </a:extLst>
        </p:spPr>
      </p:pic>
      <p:pic>
        <p:nvPicPr>
          <p:cNvPr id="46084" name="Picture 4" descr="An origin-destination cost matrix solu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7675" y="2238375"/>
            <a:ext cx="4895850" cy="330517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939800" y="1968500"/>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20584051"/>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Space-Time Cube</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7515" y="2451100"/>
            <a:ext cx="8199970" cy="3784600"/>
          </a:xfrm>
          <a:prstGeom prst="rect">
            <a:avLst/>
          </a:prstGeom>
        </p:spPr>
      </p:pic>
      <p:sp>
        <p:nvSpPr>
          <p:cNvPr id="5" name="TextBox 4"/>
          <p:cNvSpPr txBox="1"/>
          <p:nvPr/>
        </p:nvSpPr>
        <p:spPr>
          <a:xfrm>
            <a:off x="742740" y="1387664"/>
            <a:ext cx="10217360" cy="1569660"/>
          </a:xfrm>
          <a:prstGeom prst="rect">
            <a:avLst/>
          </a:prstGeom>
          <a:noFill/>
        </p:spPr>
        <p:txBody>
          <a:bodyPr wrap="square" rtlCol="0">
            <a:spAutoFit/>
          </a:bodyPr>
          <a:lstStyle/>
          <a:p>
            <a:pPr marL="342900" indent="-342900">
              <a:buFont typeface="Arial" panose="020B0604020202020204" pitchFamily="34" charset="0"/>
              <a:buChar char="•"/>
            </a:pPr>
            <a:r>
              <a:rPr lang="en-US" sz="2400" dirty="0" smtClean="0"/>
              <a:t>Travel is change of position at different times</a:t>
            </a:r>
          </a:p>
          <a:p>
            <a:pPr marL="342900" indent="-342900">
              <a:buFont typeface="Arial" panose="020B0604020202020204" pitchFamily="34" charset="0"/>
              <a:buChar char="•"/>
            </a:pPr>
            <a:r>
              <a:rPr lang="en-US" sz="2400" dirty="0" smtClean="0"/>
              <a:t>In GIS, time can be added as the third dimension (z-axis) on top of the 2D space, which forms a space-time cube (3D) </a:t>
            </a:r>
          </a:p>
          <a:p>
            <a:pPr marL="342900" indent="-342900">
              <a:buFont typeface="Arial" panose="020B0604020202020204" pitchFamily="34" charset="0"/>
              <a:buChar char="•"/>
            </a:pPr>
            <a:endParaRPr lang="en-US" sz="2400" dirty="0"/>
          </a:p>
        </p:txBody>
      </p:sp>
    </p:spTree>
    <p:extLst>
      <p:ext uri="{BB962C8B-B14F-4D97-AF65-F5344CB8AC3E}">
        <p14:creationId xmlns:p14="http://schemas.microsoft.com/office/powerpoint/2010/main" val="2896804064"/>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9100" y="301625"/>
            <a:ext cx="10515600" cy="1325563"/>
          </a:xfrm>
        </p:spPr>
        <p:txBody>
          <a:bodyPr/>
          <a:lstStyle/>
          <a:p>
            <a:r>
              <a:rPr lang="en-US" dirty="0"/>
              <a:t>Space-Time Cube</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00" y="2672303"/>
            <a:ext cx="6681216" cy="3194858"/>
          </a:xfrm>
          <a:prstGeom prst="rect">
            <a:avLst/>
          </a:prstGeom>
        </p:spPr>
      </p:pic>
      <p:sp>
        <p:nvSpPr>
          <p:cNvPr id="7" name="Rectangle 6"/>
          <p:cNvSpPr/>
          <p:nvPr/>
        </p:nvSpPr>
        <p:spPr>
          <a:xfrm>
            <a:off x="1147229" y="6181336"/>
            <a:ext cx="5244064" cy="369332"/>
          </a:xfrm>
          <a:prstGeom prst="rect">
            <a:avLst/>
          </a:prstGeom>
        </p:spPr>
        <p:txBody>
          <a:bodyPr wrap="none">
            <a:spAutoFit/>
          </a:bodyPr>
          <a:lstStyle/>
          <a:p>
            <a:r>
              <a:rPr lang="en-US" dirty="0"/>
              <a:t>Napoleon's March in 1812 </a:t>
            </a:r>
            <a:r>
              <a:rPr lang="en-US" dirty="0" smtClean="0"/>
              <a:t>(by Charles </a:t>
            </a:r>
            <a:r>
              <a:rPr lang="en-US" dirty="0"/>
              <a:t>Joseph </a:t>
            </a:r>
            <a:r>
              <a:rPr lang="en-US" dirty="0" err="1" smtClean="0"/>
              <a:t>Minard</a:t>
            </a:r>
            <a:r>
              <a:rPr lang="en-US" dirty="0" smtClean="0"/>
              <a:t>)</a:t>
            </a:r>
            <a:endParaRPr lang="en-US" dirty="0"/>
          </a:p>
        </p:txBody>
      </p:sp>
      <p:pic>
        <p:nvPicPr>
          <p:cNvPr id="8" name="Picture 7"/>
          <p:cNvPicPr>
            <a:picLocks noChangeAspect="1"/>
          </p:cNvPicPr>
          <p:nvPr/>
        </p:nvPicPr>
        <p:blipFill>
          <a:blip r:embed="rId3"/>
          <a:stretch>
            <a:fillRect/>
          </a:stretch>
        </p:blipFill>
        <p:spPr>
          <a:xfrm>
            <a:off x="6947296" y="1234432"/>
            <a:ext cx="5232004" cy="5035804"/>
          </a:xfrm>
          <a:prstGeom prst="rect">
            <a:avLst/>
          </a:prstGeom>
        </p:spPr>
      </p:pic>
      <p:sp>
        <p:nvSpPr>
          <p:cNvPr id="9" name="Rectangle 8"/>
          <p:cNvSpPr/>
          <p:nvPr/>
        </p:nvSpPr>
        <p:spPr>
          <a:xfrm>
            <a:off x="8282808" y="6372868"/>
            <a:ext cx="3906647" cy="369332"/>
          </a:xfrm>
          <a:prstGeom prst="rect">
            <a:avLst/>
          </a:prstGeom>
        </p:spPr>
        <p:txBody>
          <a:bodyPr wrap="none">
            <a:spAutoFit/>
          </a:bodyPr>
          <a:lstStyle/>
          <a:p>
            <a:r>
              <a:rPr lang="en-US" dirty="0"/>
              <a:t>Napoleon's </a:t>
            </a:r>
            <a:r>
              <a:rPr lang="en-US" dirty="0" smtClean="0"/>
              <a:t>March in Space- Time Cube </a:t>
            </a:r>
            <a:endParaRPr lang="en-US" dirty="0"/>
          </a:p>
        </p:txBody>
      </p:sp>
    </p:spTree>
    <p:extLst>
      <p:ext uri="{BB962C8B-B14F-4D97-AF65-F5344CB8AC3E}">
        <p14:creationId xmlns:p14="http://schemas.microsoft.com/office/powerpoint/2010/main" val="4031748614"/>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Space-Time Cube</a:t>
            </a:r>
            <a:endParaRPr lang="en-US" dirty="0"/>
          </a:p>
        </p:txBody>
      </p:sp>
      <p:pic>
        <p:nvPicPr>
          <p:cNvPr id="4" name="Picture 3"/>
          <p:cNvPicPr>
            <a:picLocks noChangeAspect="1"/>
          </p:cNvPicPr>
          <p:nvPr/>
        </p:nvPicPr>
        <p:blipFill>
          <a:blip r:embed="rId2"/>
          <a:stretch>
            <a:fillRect/>
          </a:stretch>
        </p:blipFill>
        <p:spPr>
          <a:xfrm>
            <a:off x="1628775" y="1552575"/>
            <a:ext cx="8934450" cy="4819650"/>
          </a:xfrm>
          <a:prstGeom prst="rect">
            <a:avLst/>
          </a:prstGeom>
        </p:spPr>
      </p:pic>
      <p:sp>
        <p:nvSpPr>
          <p:cNvPr id="5" name="TextBox 4"/>
          <p:cNvSpPr txBox="1"/>
          <p:nvPr/>
        </p:nvSpPr>
        <p:spPr>
          <a:xfrm>
            <a:off x="2755900" y="6057900"/>
            <a:ext cx="2390398" cy="369332"/>
          </a:xfrm>
          <a:prstGeom prst="rect">
            <a:avLst/>
          </a:prstGeom>
          <a:noFill/>
        </p:spPr>
        <p:txBody>
          <a:bodyPr wrap="none" rtlCol="0">
            <a:spAutoFit/>
          </a:bodyPr>
          <a:lstStyle/>
          <a:p>
            <a:r>
              <a:rPr lang="en-US" dirty="0" smtClean="0"/>
              <a:t>Travel path in a 2D map</a:t>
            </a:r>
            <a:endParaRPr lang="en-US" dirty="0"/>
          </a:p>
        </p:txBody>
      </p:sp>
      <p:sp>
        <p:nvSpPr>
          <p:cNvPr id="6" name="TextBox 5"/>
          <p:cNvSpPr txBox="1"/>
          <p:nvPr/>
        </p:nvSpPr>
        <p:spPr>
          <a:xfrm>
            <a:off x="7372916" y="6057900"/>
            <a:ext cx="3206327" cy="369332"/>
          </a:xfrm>
          <a:prstGeom prst="rect">
            <a:avLst/>
          </a:prstGeom>
          <a:noFill/>
        </p:spPr>
        <p:txBody>
          <a:bodyPr wrap="none" rtlCol="0">
            <a:spAutoFit/>
          </a:bodyPr>
          <a:lstStyle/>
          <a:p>
            <a:r>
              <a:rPr lang="en-US" dirty="0" smtClean="0"/>
              <a:t>Travel path in a space-time cube</a:t>
            </a:r>
            <a:endParaRPr lang="en-US" dirty="0"/>
          </a:p>
        </p:txBody>
      </p:sp>
    </p:spTree>
    <p:extLst>
      <p:ext uri="{BB962C8B-B14F-4D97-AF65-F5344CB8AC3E}">
        <p14:creationId xmlns:p14="http://schemas.microsoft.com/office/powerpoint/2010/main" val="2184819211"/>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06375"/>
            <a:ext cx="10515600" cy="1325563"/>
          </a:xfrm>
        </p:spPr>
        <p:txBody>
          <a:bodyPr/>
          <a:lstStyle/>
          <a:p>
            <a:r>
              <a:rPr lang="en-US" dirty="0" smtClean="0"/>
              <a:t>A visualization tool for travel behavior analysis</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2600" y="825993"/>
            <a:ext cx="6311900" cy="5995495"/>
          </a:xfrm>
          <a:prstGeom prst="rect">
            <a:avLst/>
          </a:prstGeom>
        </p:spPr>
      </p:pic>
      <p:sp>
        <p:nvSpPr>
          <p:cNvPr id="5" name="Rectangle 4"/>
          <p:cNvSpPr/>
          <p:nvPr/>
        </p:nvSpPr>
        <p:spPr>
          <a:xfrm>
            <a:off x="7112000" y="1830338"/>
            <a:ext cx="4851400" cy="4462760"/>
          </a:xfrm>
          <a:prstGeom prst="rect">
            <a:avLst/>
          </a:prstGeom>
        </p:spPr>
        <p:txBody>
          <a:bodyPr wrap="square">
            <a:spAutoFit/>
          </a:bodyPr>
          <a:lstStyle/>
          <a:p>
            <a:r>
              <a:rPr lang="en-US" sz="2200" dirty="0"/>
              <a:t>Stacked space-time density of animal trajectories. </a:t>
            </a:r>
            <a:endParaRPr lang="en-US" sz="2200" dirty="0" smtClean="0"/>
          </a:p>
          <a:p>
            <a:pPr marL="342900" indent="-342900">
              <a:buAutoNum type="alphaLcParenR"/>
            </a:pPr>
            <a:r>
              <a:rPr lang="en-US" sz="2000" dirty="0" smtClean="0"/>
              <a:t>Space-time </a:t>
            </a:r>
            <a:r>
              <a:rPr lang="en-US" sz="2000" dirty="0"/>
              <a:t>cube representation of one month of trajectories of one individual bird. The x-y plane represents geographic space and the z-axis is time (0-24 </a:t>
            </a:r>
            <a:r>
              <a:rPr lang="en-US" sz="2000" dirty="0" err="1"/>
              <a:t>hrs</a:t>
            </a:r>
            <a:r>
              <a:rPr lang="en-US" sz="2000" dirty="0"/>
              <a:t>). </a:t>
            </a:r>
            <a:endParaRPr lang="en-US" sz="2000" dirty="0" smtClean="0"/>
          </a:p>
          <a:p>
            <a:pPr marL="342900" indent="-342900">
              <a:buAutoNum type="alphaLcParenR"/>
            </a:pPr>
            <a:r>
              <a:rPr lang="en-US" sz="2000" dirty="0" smtClean="0"/>
              <a:t>b</a:t>
            </a:r>
            <a:r>
              <a:rPr lang="en-US" sz="2000" dirty="0"/>
              <a:t>) Brownian stacked space-time density of the trajectories from the space-time cube. </a:t>
            </a:r>
            <a:endParaRPr lang="en-US" sz="2000" dirty="0" smtClean="0"/>
          </a:p>
          <a:p>
            <a:pPr marL="342900" indent="-342900">
              <a:buAutoNum type="alphaLcParenR"/>
            </a:pPr>
            <a:r>
              <a:rPr lang="en-US" sz="2000" dirty="0" smtClean="0"/>
              <a:t>c</a:t>
            </a:r>
            <a:r>
              <a:rPr lang="en-US" sz="2000" dirty="0"/>
              <a:t>) Gaussian stacked space-time density of the same data and </a:t>
            </a:r>
            <a:endParaRPr lang="en-US" sz="2000" dirty="0" smtClean="0"/>
          </a:p>
          <a:p>
            <a:pPr marL="342900" indent="-342900">
              <a:buAutoNum type="alphaLcParenR"/>
            </a:pPr>
            <a:r>
              <a:rPr lang="en-US" sz="2000" dirty="0" smtClean="0"/>
              <a:t>d</a:t>
            </a:r>
            <a:r>
              <a:rPr lang="en-US" sz="2000" dirty="0"/>
              <a:t>) </a:t>
            </a:r>
            <a:r>
              <a:rPr lang="en-US" sz="2000" dirty="0" err="1"/>
              <a:t>isosurface</a:t>
            </a:r>
            <a:r>
              <a:rPr lang="en-US" sz="2000" dirty="0"/>
              <a:t> of the highest values in the Gaussian density, indicating a temporal column and a space-time hotspot.</a:t>
            </a:r>
          </a:p>
        </p:txBody>
      </p:sp>
    </p:spTree>
    <p:extLst>
      <p:ext uri="{BB962C8B-B14F-4D97-AF65-F5344CB8AC3E}">
        <p14:creationId xmlns:p14="http://schemas.microsoft.com/office/powerpoint/2010/main" val="1272683409"/>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73025"/>
            <a:ext cx="10515600" cy="1325563"/>
          </a:xfrm>
        </p:spPr>
        <p:txBody>
          <a:bodyPr/>
          <a:lstStyle/>
          <a:p>
            <a:r>
              <a:rPr lang="en-US" dirty="0" smtClean="0"/>
              <a:t>Space-Time Prism</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299" y="1224856"/>
            <a:ext cx="6350001" cy="4921250"/>
          </a:xfrm>
          <a:prstGeom prst="rect">
            <a:avLst/>
          </a:prstGeom>
        </p:spPr>
      </p:pic>
      <p:sp>
        <p:nvSpPr>
          <p:cNvPr id="6" name="Rectangle 5"/>
          <p:cNvSpPr/>
          <p:nvPr/>
        </p:nvSpPr>
        <p:spPr>
          <a:xfrm>
            <a:off x="5816600" y="1881138"/>
            <a:ext cx="6375400" cy="4832092"/>
          </a:xfrm>
          <a:prstGeom prst="rect">
            <a:avLst/>
          </a:prstGeom>
        </p:spPr>
        <p:txBody>
          <a:bodyPr wrap="square">
            <a:spAutoFit/>
          </a:bodyPr>
          <a:lstStyle/>
          <a:p>
            <a:r>
              <a:rPr lang="en-US" sz="2400" dirty="0" smtClean="0"/>
              <a:t>For a person at Location A at t1, the maximum travel range if he is required to return to that location at t2.</a:t>
            </a:r>
          </a:p>
          <a:p>
            <a:r>
              <a:rPr lang="en-US" sz="2400" dirty="0" smtClean="0"/>
              <a:t>For  </a:t>
            </a:r>
            <a:r>
              <a:rPr lang="en-US" sz="2400" dirty="0"/>
              <a:t>example, a person who can leave </a:t>
            </a:r>
            <a:r>
              <a:rPr lang="en-US" sz="2400" dirty="0" smtClean="0"/>
              <a:t>his office at 12pm for </a:t>
            </a:r>
            <a:r>
              <a:rPr lang="en-US" sz="2400" dirty="0"/>
              <a:t>lunch but must </a:t>
            </a:r>
            <a:r>
              <a:rPr lang="en-US" sz="2400" dirty="0" smtClean="0"/>
              <a:t>return by 2pm </a:t>
            </a:r>
            <a:r>
              <a:rPr lang="en-US" sz="2400" dirty="0"/>
              <a:t>for the </a:t>
            </a:r>
            <a:r>
              <a:rPr lang="en-US" sz="2400" dirty="0" smtClean="0"/>
              <a:t>afternoon. Which restaurant he can go?</a:t>
            </a:r>
          </a:p>
          <a:p>
            <a:pPr marL="342900" indent="-342900">
              <a:buFont typeface="Arial" panose="020B0604020202020204" pitchFamily="34" charset="0"/>
              <a:buChar char="•"/>
            </a:pPr>
            <a:r>
              <a:rPr lang="en-US" sz="2400" dirty="0" smtClean="0"/>
              <a:t>The prism include all possible location of the person in space and time.</a:t>
            </a:r>
          </a:p>
          <a:p>
            <a:pPr marL="342900" indent="-342900">
              <a:buFont typeface="Arial" panose="020B0604020202020204" pitchFamily="34" charset="0"/>
              <a:buChar char="•"/>
            </a:pPr>
            <a:r>
              <a:rPr lang="en-US" sz="2400" dirty="0" smtClean="0"/>
              <a:t>The opening angle of the prism is dependent on travel speed.</a:t>
            </a:r>
          </a:p>
          <a:p>
            <a:pPr marL="342900" indent="-342900">
              <a:buFont typeface="Arial" panose="020B0604020202020204" pitchFamily="34" charset="0"/>
              <a:buChar char="•"/>
            </a:pPr>
            <a:r>
              <a:rPr lang="en-US" sz="2400" dirty="0" smtClean="0"/>
              <a:t>The circle is the maximum range the people can reach</a:t>
            </a:r>
          </a:p>
          <a:p>
            <a:endParaRPr lang="en-US" sz="2000" dirty="0"/>
          </a:p>
        </p:txBody>
      </p:sp>
    </p:spTree>
    <p:extLst>
      <p:ext uri="{BB962C8B-B14F-4D97-AF65-F5344CB8AC3E}">
        <p14:creationId xmlns:p14="http://schemas.microsoft.com/office/powerpoint/2010/main" val="1559650548"/>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73025"/>
            <a:ext cx="10515600" cy="1325563"/>
          </a:xfrm>
        </p:spPr>
        <p:txBody>
          <a:bodyPr/>
          <a:lstStyle/>
          <a:p>
            <a:r>
              <a:rPr lang="en-US" dirty="0" smtClean="0"/>
              <a:t>Space-Time Prism</a:t>
            </a:r>
            <a:endParaRPr lang="en-US" dirty="0"/>
          </a:p>
        </p:txBody>
      </p:sp>
      <p:sp>
        <p:nvSpPr>
          <p:cNvPr id="6" name="Rectangle 5"/>
          <p:cNvSpPr/>
          <p:nvPr/>
        </p:nvSpPr>
        <p:spPr>
          <a:xfrm>
            <a:off x="5816600" y="1881138"/>
            <a:ext cx="6375400" cy="3354765"/>
          </a:xfrm>
          <a:prstGeom prst="rect">
            <a:avLst/>
          </a:prstGeom>
        </p:spPr>
        <p:txBody>
          <a:bodyPr wrap="square">
            <a:spAutoFit/>
          </a:bodyPr>
          <a:lstStyle/>
          <a:p>
            <a:r>
              <a:rPr lang="en-US" sz="2400" dirty="0" smtClean="0"/>
              <a:t>For a person at Location A at t1, the maximum travel range if he needs to conduct an activity for a certain length of time and travel back to Location B at t2.</a:t>
            </a:r>
          </a:p>
          <a:p>
            <a:r>
              <a:rPr lang="en-US" sz="2400" dirty="0" smtClean="0"/>
              <a:t> </a:t>
            </a:r>
          </a:p>
          <a:p>
            <a:r>
              <a:rPr lang="en-US" sz="2400" dirty="0" smtClean="0"/>
              <a:t>For  </a:t>
            </a:r>
            <a:r>
              <a:rPr lang="en-US" sz="2400" dirty="0"/>
              <a:t>example, a person who can leave </a:t>
            </a:r>
            <a:r>
              <a:rPr lang="en-US" sz="2400" dirty="0" smtClean="0"/>
              <a:t>his office at 6pm for dinner for 1 hour and </a:t>
            </a:r>
            <a:r>
              <a:rPr lang="en-US" sz="2400" dirty="0"/>
              <a:t>must return </a:t>
            </a:r>
            <a:r>
              <a:rPr lang="en-US" sz="2400" dirty="0" smtClean="0"/>
              <a:t>back home by 10pm. Which restaurant he can go?</a:t>
            </a:r>
          </a:p>
          <a:p>
            <a:endParaRPr lang="en-US" sz="2000" dirty="0"/>
          </a:p>
        </p:txBody>
      </p:sp>
      <p:pic>
        <p:nvPicPr>
          <p:cNvPr id="4" name="Picture 3"/>
          <p:cNvPicPr>
            <a:picLocks noChangeAspect="1"/>
          </p:cNvPicPr>
          <p:nvPr/>
        </p:nvPicPr>
        <p:blipFill>
          <a:blip r:embed="rId2"/>
          <a:stretch>
            <a:fillRect/>
          </a:stretch>
        </p:blipFill>
        <p:spPr>
          <a:xfrm>
            <a:off x="175560" y="1752599"/>
            <a:ext cx="5541680" cy="4140202"/>
          </a:xfrm>
          <a:prstGeom prst="rect">
            <a:avLst/>
          </a:prstGeom>
        </p:spPr>
      </p:pic>
    </p:spTree>
    <p:extLst>
      <p:ext uri="{BB962C8B-B14F-4D97-AF65-F5344CB8AC3E}">
        <p14:creationId xmlns:p14="http://schemas.microsoft.com/office/powerpoint/2010/main" val="100548533"/>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73025"/>
            <a:ext cx="10515600" cy="1325563"/>
          </a:xfrm>
        </p:spPr>
        <p:txBody>
          <a:bodyPr/>
          <a:lstStyle/>
          <a:p>
            <a:r>
              <a:rPr lang="en-US" dirty="0" smtClean="0"/>
              <a:t>Space-Time Prism</a:t>
            </a:r>
            <a:endParaRPr lang="en-US" dirty="0"/>
          </a:p>
        </p:txBody>
      </p:sp>
      <p:pic>
        <p:nvPicPr>
          <p:cNvPr id="5" name="Picture 4"/>
          <p:cNvPicPr>
            <a:picLocks noChangeAspect="1"/>
          </p:cNvPicPr>
          <p:nvPr/>
        </p:nvPicPr>
        <p:blipFill>
          <a:blip r:embed="rId2"/>
          <a:stretch>
            <a:fillRect/>
          </a:stretch>
        </p:blipFill>
        <p:spPr>
          <a:xfrm>
            <a:off x="163512" y="1701800"/>
            <a:ext cx="5860588" cy="3903434"/>
          </a:xfrm>
          <a:prstGeom prst="rect">
            <a:avLst/>
          </a:prstGeom>
        </p:spPr>
      </p:pic>
      <p:sp>
        <p:nvSpPr>
          <p:cNvPr id="7" name="Rectangle 6"/>
          <p:cNvSpPr/>
          <p:nvPr/>
        </p:nvSpPr>
        <p:spPr>
          <a:xfrm>
            <a:off x="5816600" y="1881138"/>
            <a:ext cx="6375400" cy="3724096"/>
          </a:xfrm>
          <a:prstGeom prst="rect">
            <a:avLst/>
          </a:prstGeom>
        </p:spPr>
        <p:txBody>
          <a:bodyPr wrap="square">
            <a:spAutoFit/>
          </a:bodyPr>
          <a:lstStyle/>
          <a:p>
            <a:r>
              <a:rPr lang="en-US" sz="2400" dirty="0" smtClean="0"/>
              <a:t> The maximum range of meet for two persons.</a:t>
            </a:r>
          </a:p>
          <a:p>
            <a:r>
              <a:rPr lang="en-US" sz="2400" dirty="0" smtClean="0"/>
              <a:t> </a:t>
            </a:r>
          </a:p>
          <a:p>
            <a:r>
              <a:rPr lang="en-US" sz="2400" dirty="0" smtClean="0"/>
              <a:t>For  example: </a:t>
            </a:r>
          </a:p>
          <a:p>
            <a:pPr marL="342900" indent="-342900">
              <a:buFont typeface="Arial" panose="020B0604020202020204" pitchFamily="34" charset="0"/>
              <a:buChar char="•"/>
            </a:pPr>
            <a:r>
              <a:rPr lang="en-US" sz="2400" dirty="0" smtClean="0"/>
              <a:t>John leaves his office at Location A at 6pm and needs to return to Location B at 10pm, </a:t>
            </a:r>
          </a:p>
          <a:p>
            <a:pPr marL="342900" indent="-342900">
              <a:buFont typeface="Arial" panose="020B0604020202020204" pitchFamily="34" charset="0"/>
              <a:buChar char="•"/>
            </a:pPr>
            <a:r>
              <a:rPr lang="en-US" sz="2400" dirty="0" smtClean="0"/>
              <a:t>Mike leaves his office at Location C at 5pm and needs to return to location D at 11pm,</a:t>
            </a:r>
          </a:p>
          <a:p>
            <a:pPr marL="342900" indent="-342900">
              <a:buFont typeface="Arial" panose="020B0604020202020204" pitchFamily="34" charset="0"/>
              <a:buChar char="•"/>
            </a:pPr>
            <a:r>
              <a:rPr lang="en-US" sz="2400" dirty="0" smtClean="0"/>
              <a:t>What’s the maximum range of their meeting place?</a:t>
            </a:r>
          </a:p>
          <a:p>
            <a:endParaRPr lang="en-US" sz="2000" dirty="0"/>
          </a:p>
        </p:txBody>
      </p:sp>
    </p:spTree>
    <p:extLst>
      <p:ext uri="{BB962C8B-B14F-4D97-AF65-F5344CB8AC3E}">
        <p14:creationId xmlns:p14="http://schemas.microsoft.com/office/powerpoint/2010/main" val="28123420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219200" y="540774"/>
            <a:ext cx="2527615" cy="615553"/>
          </a:xfrm>
          <a:prstGeom prst="rect">
            <a:avLst/>
          </a:prstGeom>
          <a:noFill/>
        </p:spPr>
        <p:txBody>
          <a:bodyPr wrap="none" rtlCol="0">
            <a:spAutoFit/>
          </a:bodyPr>
          <a:lstStyle/>
          <a:p>
            <a:r>
              <a:rPr lang="en-US" sz="3400" dirty="0" smtClean="0"/>
              <a:t>Cost distance</a:t>
            </a:r>
            <a:endParaRPr lang="en-US" sz="3400" dirty="0"/>
          </a:p>
        </p:txBody>
      </p:sp>
      <p:sp>
        <p:nvSpPr>
          <p:cNvPr id="4" name="TextBox 3"/>
          <p:cNvSpPr txBox="1"/>
          <p:nvPr/>
        </p:nvSpPr>
        <p:spPr>
          <a:xfrm>
            <a:off x="1120878" y="1232850"/>
            <a:ext cx="9316634" cy="830997"/>
          </a:xfrm>
          <a:prstGeom prst="rect">
            <a:avLst/>
          </a:prstGeom>
          <a:noFill/>
        </p:spPr>
        <p:txBody>
          <a:bodyPr wrap="square" rtlCol="0">
            <a:spAutoFit/>
          </a:bodyPr>
          <a:lstStyle/>
          <a:p>
            <a:pPr marL="342900" indent="-342900">
              <a:buFont typeface="Arial" panose="020B0604020202020204" pitchFamily="34" charset="0"/>
              <a:buChar char="•"/>
            </a:pPr>
            <a:r>
              <a:rPr lang="en-US" sz="2400" dirty="0" smtClean="0"/>
              <a:t>The travel can only be perpendicular or diagonal</a:t>
            </a:r>
          </a:p>
          <a:p>
            <a:pPr marL="342900" indent="-342900">
              <a:buFont typeface="Arial" panose="020B0604020202020204" pitchFamily="34" charset="0"/>
              <a:buChar char="•"/>
            </a:pPr>
            <a:r>
              <a:rPr lang="en-US" sz="2400" dirty="0" smtClean="0"/>
              <a:t>If travel cost per distance unit is varying.</a:t>
            </a:r>
            <a:endParaRPr lang="en-US" sz="2400" dirty="0"/>
          </a:p>
        </p:txBody>
      </p:sp>
      <p:graphicFrame>
        <p:nvGraphicFramePr>
          <p:cNvPr id="48" name="Table 47"/>
          <p:cNvGraphicFramePr>
            <a:graphicFrameLocks noGrp="1"/>
          </p:cNvGraphicFramePr>
          <p:nvPr/>
        </p:nvGraphicFramePr>
        <p:xfrm>
          <a:off x="1720983" y="3563492"/>
          <a:ext cx="1971843" cy="1837590"/>
        </p:xfrm>
        <a:graphic>
          <a:graphicData uri="http://schemas.openxmlformats.org/drawingml/2006/table">
            <a:tbl>
              <a:tblPr firstRow="1" bandRow="1">
                <a:tableStyleId>{5940675A-B579-460E-94D1-54222C63F5DA}</a:tableStyleId>
              </a:tblPr>
              <a:tblGrid>
                <a:gridCol w="657281">
                  <a:extLst>
                    <a:ext uri="{9D8B030D-6E8A-4147-A177-3AD203B41FA5}">
                      <a16:colId xmlns:a16="http://schemas.microsoft.com/office/drawing/2014/main" val="3995373007"/>
                    </a:ext>
                  </a:extLst>
                </a:gridCol>
                <a:gridCol w="657281">
                  <a:extLst>
                    <a:ext uri="{9D8B030D-6E8A-4147-A177-3AD203B41FA5}">
                      <a16:colId xmlns:a16="http://schemas.microsoft.com/office/drawing/2014/main" val="1656613860"/>
                    </a:ext>
                  </a:extLst>
                </a:gridCol>
                <a:gridCol w="657281">
                  <a:extLst>
                    <a:ext uri="{9D8B030D-6E8A-4147-A177-3AD203B41FA5}">
                      <a16:colId xmlns:a16="http://schemas.microsoft.com/office/drawing/2014/main" val="3119693792"/>
                    </a:ext>
                  </a:extLst>
                </a:gridCol>
              </a:tblGrid>
              <a:tr h="612530">
                <a:tc>
                  <a:txBody>
                    <a:bodyPr/>
                    <a:lstStyle/>
                    <a:p>
                      <a:endParaRPr lang="en-US" sz="3000" dirty="0"/>
                    </a:p>
                  </a:txBody>
                  <a:tcPr marL="151035" marR="151035" marT="75517" marB="75517"/>
                </a:tc>
                <a:tc>
                  <a:txBody>
                    <a:bodyPr/>
                    <a:lstStyle/>
                    <a:p>
                      <a:endParaRPr lang="en-US" sz="3000"/>
                    </a:p>
                  </a:txBody>
                  <a:tcPr marL="151035" marR="151035" marT="75517" marB="75517"/>
                </a:tc>
                <a:tc>
                  <a:txBody>
                    <a:bodyPr/>
                    <a:lstStyle/>
                    <a:p>
                      <a:endParaRPr lang="en-US" sz="3000"/>
                    </a:p>
                  </a:txBody>
                  <a:tcPr marL="151035" marR="151035" marT="75517" marB="75517"/>
                </a:tc>
                <a:extLst>
                  <a:ext uri="{0D108BD9-81ED-4DB2-BD59-A6C34878D82A}">
                    <a16:rowId xmlns:a16="http://schemas.microsoft.com/office/drawing/2014/main" val="3674966426"/>
                  </a:ext>
                </a:extLst>
              </a:tr>
              <a:tr h="612530">
                <a:tc>
                  <a:txBody>
                    <a:bodyPr/>
                    <a:lstStyle/>
                    <a:p>
                      <a:endParaRPr lang="en-US" sz="3000"/>
                    </a:p>
                  </a:txBody>
                  <a:tcPr marL="151035" marR="151035" marT="75517" marB="75517"/>
                </a:tc>
                <a:tc>
                  <a:txBody>
                    <a:bodyPr/>
                    <a:lstStyle/>
                    <a:p>
                      <a:endParaRPr lang="en-US" sz="3000"/>
                    </a:p>
                  </a:txBody>
                  <a:tcPr marL="151035" marR="151035" marT="75517" marB="75517"/>
                </a:tc>
                <a:tc>
                  <a:txBody>
                    <a:bodyPr/>
                    <a:lstStyle/>
                    <a:p>
                      <a:endParaRPr lang="en-US" sz="3000"/>
                    </a:p>
                  </a:txBody>
                  <a:tcPr marL="151035" marR="151035" marT="75517" marB="75517"/>
                </a:tc>
                <a:extLst>
                  <a:ext uri="{0D108BD9-81ED-4DB2-BD59-A6C34878D82A}">
                    <a16:rowId xmlns:a16="http://schemas.microsoft.com/office/drawing/2014/main" val="4081937807"/>
                  </a:ext>
                </a:extLst>
              </a:tr>
              <a:tr h="612530">
                <a:tc>
                  <a:txBody>
                    <a:bodyPr/>
                    <a:lstStyle/>
                    <a:p>
                      <a:endParaRPr lang="en-US" sz="3000"/>
                    </a:p>
                  </a:txBody>
                  <a:tcPr marL="151035" marR="151035" marT="75517" marB="75517"/>
                </a:tc>
                <a:tc>
                  <a:txBody>
                    <a:bodyPr/>
                    <a:lstStyle/>
                    <a:p>
                      <a:endParaRPr lang="en-US" sz="3000"/>
                    </a:p>
                  </a:txBody>
                  <a:tcPr marL="151035" marR="151035" marT="75517" marB="75517"/>
                </a:tc>
                <a:tc>
                  <a:txBody>
                    <a:bodyPr/>
                    <a:lstStyle/>
                    <a:p>
                      <a:endParaRPr lang="en-US" sz="3000" dirty="0"/>
                    </a:p>
                  </a:txBody>
                  <a:tcPr marL="151035" marR="151035" marT="75517" marB="75517"/>
                </a:tc>
                <a:extLst>
                  <a:ext uri="{0D108BD9-81ED-4DB2-BD59-A6C34878D82A}">
                    <a16:rowId xmlns:a16="http://schemas.microsoft.com/office/drawing/2014/main" val="895471543"/>
                  </a:ext>
                </a:extLst>
              </a:tr>
            </a:tbl>
          </a:graphicData>
        </a:graphic>
      </p:graphicFrame>
      <p:cxnSp>
        <p:nvCxnSpPr>
          <p:cNvPr id="50" name="Straight Arrow Connector 49"/>
          <p:cNvCxnSpPr/>
          <p:nvPr/>
        </p:nvCxnSpPr>
        <p:spPr>
          <a:xfrm>
            <a:off x="1720982" y="3563492"/>
            <a:ext cx="1971841" cy="1837590"/>
          </a:xfrm>
          <a:prstGeom prst="straightConnector1">
            <a:avLst/>
          </a:prstGeom>
          <a:ln w="381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flipH="1">
            <a:off x="1720985" y="3563494"/>
            <a:ext cx="1971838" cy="1837588"/>
          </a:xfrm>
          <a:prstGeom prst="straightConnector1">
            <a:avLst/>
          </a:prstGeom>
          <a:ln w="381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a:stCxn id="48" idx="0"/>
            <a:endCxn id="48" idx="2"/>
          </p:cNvCxnSpPr>
          <p:nvPr/>
        </p:nvCxnSpPr>
        <p:spPr>
          <a:xfrm>
            <a:off x="2706904" y="3563492"/>
            <a:ext cx="0" cy="1837590"/>
          </a:xfrm>
          <a:prstGeom prst="straightConnector1">
            <a:avLst/>
          </a:prstGeom>
          <a:ln w="38100">
            <a:solidFill>
              <a:schemeClr val="accent5"/>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a:stCxn id="48" idx="1"/>
            <a:endCxn id="48" idx="3"/>
          </p:cNvCxnSpPr>
          <p:nvPr/>
        </p:nvCxnSpPr>
        <p:spPr>
          <a:xfrm>
            <a:off x="1720983" y="4482287"/>
            <a:ext cx="1971843" cy="0"/>
          </a:xfrm>
          <a:prstGeom prst="straightConnector1">
            <a:avLst/>
          </a:prstGeom>
          <a:ln w="38100">
            <a:solidFill>
              <a:schemeClr val="accent5"/>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0" name="TextBox 69"/>
          <p:cNvSpPr txBox="1"/>
          <p:nvPr/>
        </p:nvSpPr>
        <p:spPr>
          <a:xfrm>
            <a:off x="3583917" y="3163477"/>
            <a:ext cx="1005403" cy="369332"/>
          </a:xfrm>
          <a:prstGeom prst="rect">
            <a:avLst/>
          </a:prstGeom>
          <a:noFill/>
        </p:spPr>
        <p:txBody>
          <a:bodyPr wrap="none" rtlCol="0">
            <a:spAutoFit/>
          </a:bodyPr>
          <a:lstStyle/>
          <a:p>
            <a:r>
              <a:rPr lang="en-US" dirty="0" smtClean="0">
                <a:solidFill>
                  <a:srgbClr val="FF0000"/>
                </a:solidFill>
              </a:rPr>
              <a:t>Diagonal</a:t>
            </a:r>
            <a:endParaRPr lang="en-US" dirty="0">
              <a:solidFill>
                <a:srgbClr val="FF0000"/>
              </a:solidFill>
            </a:endParaRPr>
          </a:p>
        </p:txBody>
      </p:sp>
      <p:sp>
        <p:nvSpPr>
          <p:cNvPr id="71" name="Rectangle 70"/>
          <p:cNvSpPr/>
          <p:nvPr/>
        </p:nvSpPr>
        <p:spPr>
          <a:xfrm>
            <a:off x="1961249" y="3012273"/>
            <a:ext cx="1491306" cy="369332"/>
          </a:xfrm>
          <a:prstGeom prst="rect">
            <a:avLst/>
          </a:prstGeom>
        </p:spPr>
        <p:txBody>
          <a:bodyPr wrap="none">
            <a:spAutoFit/>
          </a:bodyPr>
          <a:lstStyle/>
          <a:p>
            <a:r>
              <a:rPr lang="en-US" dirty="0">
                <a:solidFill>
                  <a:schemeClr val="accent5"/>
                </a:solidFill>
              </a:rPr>
              <a:t>Perpendicular</a:t>
            </a:r>
            <a:endParaRPr lang="en-US" dirty="0"/>
          </a:p>
        </p:txBody>
      </p:sp>
      <p:sp>
        <p:nvSpPr>
          <p:cNvPr id="72" name="TextBox 71"/>
          <p:cNvSpPr txBox="1"/>
          <p:nvPr/>
        </p:nvSpPr>
        <p:spPr>
          <a:xfrm>
            <a:off x="3583916" y="5352475"/>
            <a:ext cx="1005403" cy="369332"/>
          </a:xfrm>
          <a:prstGeom prst="rect">
            <a:avLst/>
          </a:prstGeom>
          <a:noFill/>
        </p:spPr>
        <p:txBody>
          <a:bodyPr wrap="none" rtlCol="0">
            <a:spAutoFit/>
          </a:bodyPr>
          <a:lstStyle/>
          <a:p>
            <a:r>
              <a:rPr lang="en-US" dirty="0" smtClean="0">
                <a:solidFill>
                  <a:srgbClr val="FF0000"/>
                </a:solidFill>
              </a:rPr>
              <a:t>Diagonal</a:t>
            </a:r>
            <a:endParaRPr lang="en-US" dirty="0">
              <a:solidFill>
                <a:srgbClr val="FF0000"/>
              </a:solidFill>
            </a:endParaRPr>
          </a:p>
        </p:txBody>
      </p:sp>
      <p:sp>
        <p:nvSpPr>
          <p:cNvPr id="73" name="TextBox 72"/>
          <p:cNvSpPr txBox="1"/>
          <p:nvPr/>
        </p:nvSpPr>
        <p:spPr>
          <a:xfrm>
            <a:off x="998313" y="5306481"/>
            <a:ext cx="1005403" cy="369332"/>
          </a:xfrm>
          <a:prstGeom prst="rect">
            <a:avLst/>
          </a:prstGeom>
          <a:noFill/>
        </p:spPr>
        <p:txBody>
          <a:bodyPr wrap="none" rtlCol="0">
            <a:spAutoFit/>
          </a:bodyPr>
          <a:lstStyle/>
          <a:p>
            <a:r>
              <a:rPr lang="en-US" dirty="0" smtClean="0">
                <a:solidFill>
                  <a:srgbClr val="FF0000"/>
                </a:solidFill>
              </a:rPr>
              <a:t>Diagonal</a:t>
            </a:r>
            <a:endParaRPr lang="en-US" dirty="0">
              <a:solidFill>
                <a:srgbClr val="FF0000"/>
              </a:solidFill>
            </a:endParaRPr>
          </a:p>
        </p:txBody>
      </p:sp>
      <p:sp>
        <p:nvSpPr>
          <p:cNvPr id="74" name="TextBox 73"/>
          <p:cNvSpPr txBox="1"/>
          <p:nvPr/>
        </p:nvSpPr>
        <p:spPr>
          <a:xfrm>
            <a:off x="927139" y="3241461"/>
            <a:ext cx="1005403" cy="369332"/>
          </a:xfrm>
          <a:prstGeom prst="rect">
            <a:avLst/>
          </a:prstGeom>
          <a:noFill/>
        </p:spPr>
        <p:txBody>
          <a:bodyPr wrap="none" rtlCol="0">
            <a:spAutoFit/>
          </a:bodyPr>
          <a:lstStyle/>
          <a:p>
            <a:r>
              <a:rPr lang="en-US" dirty="0" smtClean="0">
                <a:solidFill>
                  <a:srgbClr val="FF0000"/>
                </a:solidFill>
              </a:rPr>
              <a:t>Diagonal</a:t>
            </a:r>
            <a:endParaRPr lang="en-US" dirty="0">
              <a:solidFill>
                <a:srgbClr val="FF0000"/>
              </a:solidFill>
            </a:endParaRPr>
          </a:p>
        </p:txBody>
      </p:sp>
      <p:sp>
        <p:nvSpPr>
          <p:cNvPr id="75" name="Rectangle 74"/>
          <p:cNvSpPr/>
          <p:nvPr/>
        </p:nvSpPr>
        <p:spPr>
          <a:xfrm>
            <a:off x="1998417" y="5443846"/>
            <a:ext cx="1491306" cy="369332"/>
          </a:xfrm>
          <a:prstGeom prst="rect">
            <a:avLst/>
          </a:prstGeom>
        </p:spPr>
        <p:txBody>
          <a:bodyPr wrap="none">
            <a:spAutoFit/>
          </a:bodyPr>
          <a:lstStyle/>
          <a:p>
            <a:r>
              <a:rPr lang="en-US" dirty="0">
                <a:solidFill>
                  <a:schemeClr val="accent5"/>
                </a:solidFill>
              </a:rPr>
              <a:t>Perpendicular</a:t>
            </a:r>
            <a:endParaRPr lang="en-US" dirty="0"/>
          </a:p>
        </p:txBody>
      </p:sp>
      <p:sp>
        <p:nvSpPr>
          <p:cNvPr id="76" name="Rectangle 75"/>
          <p:cNvSpPr/>
          <p:nvPr/>
        </p:nvSpPr>
        <p:spPr>
          <a:xfrm>
            <a:off x="3845223" y="4342091"/>
            <a:ext cx="1491306" cy="369332"/>
          </a:xfrm>
          <a:prstGeom prst="rect">
            <a:avLst/>
          </a:prstGeom>
        </p:spPr>
        <p:txBody>
          <a:bodyPr wrap="none">
            <a:spAutoFit/>
          </a:bodyPr>
          <a:lstStyle/>
          <a:p>
            <a:r>
              <a:rPr lang="en-US" dirty="0">
                <a:solidFill>
                  <a:schemeClr val="accent5"/>
                </a:solidFill>
              </a:rPr>
              <a:t>Perpendicular</a:t>
            </a:r>
            <a:endParaRPr lang="en-US" dirty="0"/>
          </a:p>
        </p:txBody>
      </p:sp>
      <p:sp>
        <p:nvSpPr>
          <p:cNvPr id="77" name="Rectangle 76"/>
          <p:cNvSpPr/>
          <p:nvPr/>
        </p:nvSpPr>
        <p:spPr>
          <a:xfrm>
            <a:off x="180810" y="4279874"/>
            <a:ext cx="1491306" cy="369332"/>
          </a:xfrm>
          <a:prstGeom prst="rect">
            <a:avLst/>
          </a:prstGeom>
        </p:spPr>
        <p:txBody>
          <a:bodyPr wrap="none">
            <a:spAutoFit/>
          </a:bodyPr>
          <a:lstStyle/>
          <a:p>
            <a:r>
              <a:rPr lang="en-US" dirty="0">
                <a:solidFill>
                  <a:schemeClr val="accent5"/>
                </a:solidFill>
              </a:rPr>
              <a:t>Perpendicular</a:t>
            </a:r>
            <a:endParaRPr lang="en-US" dirty="0"/>
          </a:p>
        </p:txBody>
      </p:sp>
    </p:spTree>
    <p:extLst>
      <p:ext uri="{BB962C8B-B14F-4D97-AF65-F5344CB8AC3E}">
        <p14:creationId xmlns:p14="http://schemas.microsoft.com/office/powerpoint/2010/main" val="2672336081"/>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Tomorrow’s class</a:t>
            </a:r>
            <a:endParaRPr lang="en-US" dirty="0"/>
          </a:p>
        </p:txBody>
      </p:sp>
      <p:sp>
        <p:nvSpPr>
          <p:cNvPr id="3" name="Content Placeholder 2"/>
          <p:cNvSpPr>
            <a:spLocks noGrp="1"/>
          </p:cNvSpPr>
          <p:nvPr>
            <p:ph idx="1"/>
          </p:nvPr>
        </p:nvSpPr>
        <p:spPr/>
        <p:txBody>
          <a:bodyPr/>
          <a:lstStyle/>
          <a:p>
            <a:r>
              <a:rPr lang="en-US" dirty="0" smtClean="0"/>
              <a:t>Lab </a:t>
            </a:r>
            <a:r>
              <a:rPr lang="en-US" smtClean="0"/>
              <a:t>Exercise at </a:t>
            </a:r>
            <a:r>
              <a:rPr lang="en-US" dirty="0" smtClean="0"/>
              <a:t>No. 1 Building, 21</a:t>
            </a:r>
            <a:r>
              <a:rPr lang="en-US" baseline="30000" dirty="0" smtClean="0"/>
              <a:t>st</a:t>
            </a:r>
            <a:r>
              <a:rPr lang="en-US" dirty="0" smtClean="0"/>
              <a:t> floor, Room 101</a:t>
            </a:r>
            <a:endParaRPr lang="en-US" dirty="0"/>
          </a:p>
        </p:txBody>
      </p:sp>
    </p:spTree>
    <p:extLst>
      <p:ext uri="{BB962C8B-B14F-4D97-AF65-F5344CB8AC3E}">
        <p14:creationId xmlns:p14="http://schemas.microsoft.com/office/powerpoint/2010/main" val="57201344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219200" y="540774"/>
            <a:ext cx="2527615" cy="615553"/>
          </a:xfrm>
          <a:prstGeom prst="rect">
            <a:avLst/>
          </a:prstGeom>
          <a:noFill/>
        </p:spPr>
        <p:txBody>
          <a:bodyPr wrap="none" rtlCol="0">
            <a:spAutoFit/>
          </a:bodyPr>
          <a:lstStyle/>
          <a:p>
            <a:r>
              <a:rPr lang="en-US" sz="3400" dirty="0" smtClean="0"/>
              <a:t>Cost distance</a:t>
            </a:r>
            <a:endParaRPr lang="en-US" sz="3400" dirty="0"/>
          </a:p>
        </p:txBody>
      </p:sp>
      <p:sp>
        <p:nvSpPr>
          <p:cNvPr id="4" name="TextBox 3"/>
          <p:cNvSpPr txBox="1"/>
          <p:nvPr/>
        </p:nvSpPr>
        <p:spPr>
          <a:xfrm>
            <a:off x="1120878" y="1232850"/>
            <a:ext cx="9316634" cy="830997"/>
          </a:xfrm>
          <a:prstGeom prst="rect">
            <a:avLst/>
          </a:prstGeom>
          <a:noFill/>
        </p:spPr>
        <p:txBody>
          <a:bodyPr wrap="square" rtlCol="0">
            <a:spAutoFit/>
          </a:bodyPr>
          <a:lstStyle/>
          <a:p>
            <a:pPr marL="342900" indent="-342900">
              <a:buFont typeface="Arial" panose="020B0604020202020204" pitchFamily="34" charset="0"/>
              <a:buChar char="•"/>
            </a:pPr>
            <a:r>
              <a:rPr lang="en-US" sz="2400" dirty="0" smtClean="0"/>
              <a:t>The travel can only be perpendicular or diagonal</a:t>
            </a:r>
          </a:p>
          <a:p>
            <a:pPr marL="342900" indent="-342900">
              <a:buFont typeface="Arial" panose="020B0604020202020204" pitchFamily="34" charset="0"/>
              <a:buChar char="•"/>
            </a:pPr>
            <a:r>
              <a:rPr lang="en-US" sz="2400" dirty="0" smtClean="0"/>
              <a:t>If travel cost per distance unit is varying.</a:t>
            </a:r>
            <a:endParaRPr lang="en-US" sz="2400" dirty="0"/>
          </a:p>
        </p:txBody>
      </p:sp>
      <p:graphicFrame>
        <p:nvGraphicFramePr>
          <p:cNvPr id="48" name="Table 47"/>
          <p:cNvGraphicFramePr>
            <a:graphicFrameLocks noGrp="1"/>
          </p:cNvGraphicFramePr>
          <p:nvPr/>
        </p:nvGraphicFramePr>
        <p:xfrm>
          <a:off x="1720983" y="3563492"/>
          <a:ext cx="1971843" cy="1837590"/>
        </p:xfrm>
        <a:graphic>
          <a:graphicData uri="http://schemas.openxmlformats.org/drawingml/2006/table">
            <a:tbl>
              <a:tblPr firstRow="1" bandRow="1">
                <a:tableStyleId>{5940675A-B579-460E-94D1-54222C63F5DA}</a:tableStyleId>
              </a:tblPr>
              <a:tblGrid>
                <a:gridCol w="657281">
                  <a:extLst>
                    <a:ext uri="{9D8B030D-6E8A-4147-A177-3AD203B41FA5}">
                      <a16:colId xmlns:a16="http://schemas.microsoft.com/office/drawing/2014/main" val="3995373007"/>
                    </a:ext>
                  </a:extLst>
                </a:gridCol>
                <a:gridCol w="657281">
                  <a:extLst>
                    <a:ext uri="{9D8B030D-6E8A-4147-A177-3AD203B41FA5}">
                      <a16:colId xmlns:a16="http://schemas.microsoft.com/office/drawing/2014/main" val="1656613860"/>
                    </a:ext>
                  </a:extLst>
                </a:gridCol>
                <a:gridCol w="657281">
                  <a:extLst>
                    <a:ext uri="{9D8B030D-6E8A-4147-A177-3AD203B41FA5}">
                      <a16:colId xmlns:a16="http://schemas.microsoft.com/office/drawing/2014/main" val="3119693792"/>
                    </a:ext>
                  </a:extLst>
                </a:gridCol>
              </a:tblGrid>
              <a:tr h="612530">
                <a:tc>
                  <a:txBody>
                    <a:bodyPr/>
                    <a:lstStyle/>
                    <a:p>
                      <a:endParaRPr lang="en-US" sz="3000" dirty="0"/>
                    </a:p>
                  </a:txBody>
                  <a:tcPr marL="151035" marR="151035" marT="75517" marB="75517"/>
                </a:tc>
                <a:tc>
                  <a:txBody>
                    <a:bodyPr/>
                    <a:lstStyle/>
                    <a:p>
                      <a:endParaRPr lang="en-US" sz="3000"/>
                    </a:p>
                  </a:txBody>
                  <a:tcPr marL="151035" marR="151035" marT="75517" marB="75517"/>
                </a:tc>
                <a:tc>
                  <a:txBody>
                    <a:bodyPr/>
                    <a:lstStyle/>
                    <a:p>
                      <a:endParaRPr lang="en-US" sz="3000"/>
                    </a:p>
                  </a:txBody>
                  <a:tcPr marL="151035" marR="151035" marT="75517" marB="75517"/>
                </a:tc>
                <a:extLst>
                  <a:ext uri="{0D108BD9-81ED-4DB2-BD59-A6C34878D82A}">
                    <a16:rowId xmlns:a16="http://schemas.microsoft.com/office/drawing/2014/main" val="3674966426"/>
                  </a:ext>
                </a:extLst>
              </a:tr>
              <a:tr h="612530">
                <a:tc>
                  <a:txBody>
                    <a:bodyPr/>
                    <a:lstStyle/>
                    <a:p>
                      <a:endParaRPr lang="en-US" sz="3000"/>
                    </a:p>
                  </a:txBody>
                  <a:tcPr marL="151035" marR="151035" marT="75517" marB="75517"/>
                </a:tc>
                <a:tc>
                  <a:txBody>
                    <a:bodyPr/>
                    <a:lstStyle/>
                    <a:p>
                      <a:endParaRPr lang="en-US" sz="3000"/>
                    </a:p>
                  </a:txBody>
                  <a:tcPr marL="151035" marR="151035" marT="75517" marB="75517"/>
                </a:tc>
                <a:tc>
                  <a:txBody>
                    <a:bodyPr/>
                    <a:lstStyle/>
                    <a:p>
                      <a:endParaRPr lang="en-US" sz="3000"/>
                    </a:p>
                  </a:txBody>
                  <a:tcPr marL="151035" marR="151035" marT="75517" marB="75517"/>
                </a:tc>
                <a:extLst>
                  <a:ext uri="{0D108BD9-81ED-4DB2-BD59-A6C34878D82A}">
                    <a16:rowId xmlns:a16="http://schemas.microsoft.com/office/drawing/2014/main" val="4081937807"/>
                  </a:ext>
                </a:extLst>
              </a:tr>
              <a:tr h="612530">
                <a:tc>
                  <a:txBody>
                    <a:bodyPr/>
                    <a:lstStyle/>
                    <a:p>
                      <a:endParaRPr lang="en-US" sz="3000"/>
                    </a:p>
                  </a:txBody>
                  <a:tcPr marL="151035" marR="151035" marT="75517" marB="75517"/>
                </a:tc>
                <a:tc>
                  <a:txBody>
                    <a:bodyPr/>
                    <a:lstStyle/>
                    <a:p>
                      <a:endParaRPr lang="en-US" sz="3000"/>
                    </a:p>
                  </a:txBody>
                  <a:tcPr marL="151035" marR="151035" marT="75517" marB="75517"/>
                </a:tc>
                <a:tc>
                  <a:txBody>
                    <a:bodyPr/>
                    <a:lstStyle/>
                    <a:p>
                      <a:endParaRPr lang="en-US" sz="3000" dirty="0"/>
                    </a:p>
                  </a:txBody>
                  <a:tcPr marL="151035" marR="151035" marT="75517" marB="75517"/>
                </a:tc>
                <a:extLst>
                  <a:ext uri="{0D108BD9-81ED-4DB2-BD59-A6C34878D82A}">
                    <a16:rowId xmlns:a16="http://schemas.microsoft.com/office/drawing/2014/main" val="895471543"/>
                  </a:ext>
                </a:extLst>
              </a:tr>
            </a:tbl>
          </a:graphicData>
        </a:graphic>
      </p:graphicFrame>
      <p:cxnSp>
        <p:nvCxnSpPr>
          <p:cNvPr id="50" name="Straight Arrow Connector 49"/>
          <p:cNvCxnSpPr/>
          <p:nvPr/>
        </p:nvCxnSpPr>
        <p:spPr>
          <a:xfrm>
            <a:off x="1720982" y="3563492"/>
            <a:ext cx="1971841" cy="1837590"/>
          </a:xfrm>
          <a:prstGeom prst="straightConnector1">
            <a:avLst/>
          </a:prstGeom>
          <a:ln w="381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flipH="1">
            <a:off x="1720985" y="3563494"/>
            <a:ext cx="1971838" cy="1837588"/>
          </a:xfrm>
          <a:prstGeom prst="straightConnector1">
            <a:avLst/>
          </a:prstGeom>
          <a:ln w="381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a:stCxn id="48" idx="0"/>
            <a:endCxn id="48" idx="2"/>
          </p:cNvCxnSpPr>
          <p:nvPr/>
        </p:nvCxnSpPr>
        <p:spPr>
          <a:xfrm>
            <a:off x="2706904" y="3563492"/>
            <a:ext cx="0" cy="1837590"/>
          </a:xfrm>
          <a:prstGeom prst="straightConnector1">
            <a:avLst/>
          </a:prstGeom>
          <a:ln w="38100">
            <a:solidFill>
              <a:schemeClr val="accent5"/>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a:stCxn id="48" idx="1"/>
            <a:endCxn id="48" idx="3"/>
          </p:cNvCxnSpPr>
          <p:nvPr/>
        </p:nvCxnSpPr>
        <p:spPr>
          <a:xfrm>
            <a:off x="1720983" y="4482287"/>
            <a:ext cx="1971843" cy="0"/>
          </a:xfrm>
          <a:prstGeom prst="straightConnector1">
            <a:avLst/>
          </a:prstGeom>
          <a:ln w="38100">
            <a:solidFill>
              <a:schemeClr val="accent5"/>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0" name="TextBox 69"/>
          <p:cNvSpPr txBox="1"/>
          <p:nvPr/>
        </p:nvSpPr>
        <p:spPr>
          <a:xfrm>
            <a:off x="3583917" y="3163477"/>
            <a:ext cx="1005403" cy="369332"/>
          </a:xfrm>
          <a:prstGeom prst="rect">
            <a:avLst/>
          </a:prstGeom>
          <a:noFill/>
        </p:spPr>
        <p:txBody>
          <a:bodyPr wrap="none" rtlCol="0">
            <a:spAutoFit/>
          </a:bodyPr>
          <a:lstStyle/>
          <a:p>
            <a:r>
              <a:rPr lang="en-US" dirty="0" smtClean="0">
                <a:solidFill>
                  <a:srgbClr val="FF0000"/>
                </a:solidFill>
              </a:rPr>
              <a:t>Diagonal</a:t>
            </a:r>
            <a:endParaRPr lang="en-US" dirty="0">
              <a:solidFill>
                <a:srgbClr val="FF0000"/>
              </a:solidFill>
            </a:endParaRPr>
          </a:p>
        </p:txBody>
      </p:sp>
      <p:sp>
        <p:nvSpPr>
          <p:cNvPr id="71" name="Rectangle 70"/>
          <p:cNvSpPr/>
          <p:nvPr/>
        </p:nvSpPr>
        <p:spPr>
          <a:xfrm>
            <a:off x="1961249" y="3012273"/>
            <a:ext cx="1491306" cy="369332"/>
          </a:xfrm>
          <a:prstGeom prst="rect">
            <a:avLst/>
          </a:prstGeom>
        </p:spPr>
        <p:txBody>
          <a:bodyPr wrap="none">
            <a:spAutoFit/>
          </a:bodyPr>
          <a:lstStyle/>
          <a:p>
            <a:r>
              <a:rPr lang="en-US" dirty="0">
                <a:solidFill>
                  <a:schemeClr val="accent5"/>
                </a:solidFill>
              </a:rPr>
              <a:t>Perpendicular</a:t>
            </a:r>
            <a:endParaRPr lang="en-US" dirty="0"/>
          </a:p>
        </p:txBody>
      </p:sp>
      <p:sp>
        <p:nvSpPr>
          <p:cNvPr id="72" name="TextBox 71"/>
          <p:cNvSpPr txBox="1"/>
          <p:nvPr/>
        </p:nvSpPr>
        <p:spPr>
          <a:xfrm>
            <a:off x="3583916" y="5352475"/>
            <a:ext cx="1005403" cy="369332"/>
          </a:xfrm>
          <a:prstGeom prst="rect">
            <a:avLst/>
          </a:prstGeom>
          <a:noFill/>
        </p:spPr>
        <p:txBody>
          <a:bodyPr wrap="none" rtlCol="0">
            <a:spAutoFit/>
          </a:bodyPr>
          <a:lstStyle/>
          <a:p>
            <a:r>
              <a:rPr lang="en-US" dirty="0" smtClean="0">
                <a:solidFill>
                  <a:srgbClr val="FF0000"/>
                </a:solidFill>
              </a:rPr>
              <a:t>Diagonal</a:t>
            </a:r>
            <a:endParaRPr lang="en-US" dirty="0">
              <a:solidFill>
                <a:srgbClr val="FF0000"/>
              </a:solidFill>
            </a:endParaRPr>
          </a:p>
        </p:txBody>
      </p:sp>
      <p:sp>
        <p:nvSpPr>
          <p:cNvPr id="73" name="TextBox 72"/>
          <p:cNvSpPr txBox="1"/>
          <p:nvPr/>
        </p:nvSpPr>
        <p:spPr>
          <a:xfrm>
            <a:off x="998313" y="5306481"/>
            <a:ext cx="1005403" cy="369332"/>
          </a:xfrm>
          <a:prstGeom prst="rect">
            <a:avLst/>
          </a:prstGeom>
          <a:noFill/>
        </p:spPr>
        <p:txBody>
          <a:bodyPr wrap="none" rtlCol="0">
            <a:spAutoFit/>
          </a:bodyPr>
          <a:lstStyle/>
          <a:p>
            <a:r>
              <a:rPr lang="en-US" dirty="0" smtClean="0">
                <a:solidFill>
                  <a:srgbClr val="FF0000"/>
                </a:solidFill>
              </a:rPr>
              <a:t>Diagonal</a:t>
            </a:r>
            <a:endParaRPr lang="en-US" dirty="0">
              <a:solidFill>
                <a:srgbClr val="FF0000"/>
              </a:solidFill>
            </a:endParaRPr>
          </a:p>
        </p:txBody>
      </p:sp>
      <p:sp>
        <p:nvSpPr>
          <p:cNvPr id="74" name="TextBox 73"/>
          <p:cNvSpPr txBox="1"/>
          <p:nvPr/>
        </p:nvSpPr>
        <p:spPr>
          <a:xfrm>
            <a:off x="927139" y="3241461"/>
            <a:ext cx="1005403" cy="369332"/>
          </a:xfrm>
          <a:prstGeom prst="rect">
            <a:avLst/>
          </a:prstGeom>
          <a:noFill/>
        </p:spPr>
        <p:txBody>
          <a:bodyPr wrap="none" rtlCol="0">
            <a:spAutoFit/>
          </a:bodyPr>
          <a:lstStyle/>
          <a:p>
            <a:r>
              <a:rPr lang="en-US" dirty="0" smtClean="0">
                <a:solidFill>
                  <a:srgbClr val="FF0000"/>
                </a:solidFill>
              </a:rPr>
              <a:t>Diagonal</a:t>
            </a:r>
            <a:endParaRPr lang="en-US" dirty="0">
              <a:solidFill>
                <a:srgbClr val="FF0000"/>
              </a:solidFill>
            </a:endParaRPr>
          </a:p>
        </p:txBody>
      </p:sp>
      <p:sp>
        <p:nvSpPr>
          <p:cNvPr id="75" name="Rectangle 74"/>
          <p:cNvSpPr/>
          <p:nvPr/>
        </p:nvSpPr>
        <p:spPr>
          <a:xfrm>
            <a:off x="1998417" y="5443846"/>
            <a:ext cx="1491306" cy="369332"/>
          </a:xfrm>
          <a:prstGeom prst="rect">
            <a:avLst/>
          </a:prstGeom>
        </p:spPr>
        <p:txBody>
          <a:bodyPr wrap="none">
            <a:spAutoFit/>
          </a:bodyPr>
          <a:lstStyle/>
          <a:p>
            <a:r>
              <a:rPr lang="en-US" dirty="0">
                <a:solidFill>
                  <a:schemeClr val="accent5"/>
                </a:solidFill>
              </a:rPr>
              <a:t>Perpendicular</a:t>
            </a:r>
            <a:endParaRPr lang="en-US" dirty="0"/>
          </a:p>
        </p:txBody>
      </p:sp>
      <p:sp>
        <p:nvSpPr>
          <p:cNvPr id="76" name="Rectangle 75"/>
          <p:cNvSpPr/>
          <p:nvPr/>
        </p:nvSpPr>
        <p:spPr>
          <a:xfrm>
            <a:off x="3845223" y="4342091"/>
            <a:ext cx="1491306" cy="369332"/>
          </a:xfrm>
          <a:prstGeom prst="rect">
            <a:avLst/>
          </a:prstGeom>
        </p:spPr>
        <p:txBody>
          <a:bodyPr wrap="none">
            <a:spAutoFit/>
          </a:bodyPr>
          <a:lstStyle/>
          <a:p>
            <a:r>
              <a:rPr lang="en-US" dirty="0">
                <a:solidFill>
                  <a:schemeClr val="accent5"/>
                </a:solidFill>
              </a:rPr>
              <a:t>Perpendicular</a:t>
            </a:r>
            <a:endParaRPr lang="en-US" dirty="0"/>
          </a:p>
        </p:txBody>
      </p:sp>
      <p:sp>
        <p:nvSpPr>
          <p:cNvPr id="77" name="Rectangle 76"/>
          <p:cNvSpPr/>
          <p:nvPr/>
        </p:nvSpPr>
        <p:spPr>
          <a:xfrm>
            <a:off x="180810" y="4279874"/>
            <a:ext cx="1491306" cy="369332"/>
          </a:xfrm>
          <a:prstGeom prst="rect">
            <a:avLst/>
          </a:prstGeom>
        </p:spPr>
        <p:txBody>
          <a:bodyPr wrap="none">
            <a:spAutoFit/>
          </a:bodyPr>
          <a:lstStyle/>
          <a:p>
            <a:r>
              <a:rPr lang="en-US" dirty="0">
                <a:solidFill>
                  <a:schemeClr val="accent5"/>
                </a:solidFill>
              </a:rPr>
              <a:t>Perpendicular</a:t>
            </a:r>
            <a:endParaRPr lang="en-US" dirty="0"/>
          </a:p>
        </p:txBody>
      </p:sp>
      <p:pic>
        <p:nvPicPr>
          <p:cNvPr id="6" name="Picture 5"/>
          <p:cNvPicPr>
            <a:picLocks noChangeAspect="1"/>
          </p:cNvPicPr>
          <p:nvPr/>
        </p:nvPicPr>
        <p:blipFill>
          <a:blip r:embed="rId2"/>
          <a:stretch>
            <a:fillRect/>
          </a:stretch>
        </p:blipFill>
        <p:spPr>
          <a:xfrm>
            <a:off x="5767803" y="2812409"/>
            <a:ext cx="5595415" cy="3059364"/>
          </a:xfrm>
          <a:prstGeom prst="rect">
            <a:avLst/>
          </a:prstGeom>
        </p:spPr>
      </p:pic>
      <p:sp>
        <p:nvSpPr>
          <p:cNvPr id="7" name="Oval 6"/>
          <p:cNvSpPr/>
          <p:nvPr/>
        </p:nvSpPr>
        <p:spPr>
          <a:xfrm>
            <a:off x="2643796" y="4412927"/>
            <a:ext cx="138720" cy="13872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 name="TextBox 8"/>
          <p:cNvSpPr txBox="1"/>
          <p:nvPr/>
        </p:nvSpPr>
        <p:spPr>
          <a:xfrm>
            <a:off x="6570134" y="5960531"/>
            <a:ext cx="3972882" cy="369332"/>
          </a:xfrm>
          <a:prstGeom prst="rect">
            <a:avLst/>
          </a:prstGeom>
          <a:noFill/>
        </p:spPr>
        <p:txBody>
          <a:bodyPr wrap="none" rtlCol="0">
            <a:spAutoFit/>
          </a:bodyPr>
          <a:lstStyle/>
          <a:p>
            <a:r>
              <a:rPr lang="en-US" dirty="0" smtClean="0"/>
              <a:t>Travel path between two points in raster</a:t>
            </a:r>
            <a:endParaRPr lang="en-US" dirty="0"/>
          </a:p>
        </p:txBody>
      </p:sp>
    </p:spTree>
    <p:extLst>
      <p:ext uri="{BB962C8B-B14F-4D97-AF65-F5344CB8AC3E}">
        <p14:creationId xmlns:p14="http://schemas.microsoft.com/office/powerpoint/2010/main" val="183501343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188583243"/>
              </p:ext>
            </p:extLst>
          </p:nvPr>
        </p:nvGraphicFramePr>
        <p:xfrm>
          <a:off x="1836839" y="2767483"/>
          <a:ext cx="2736645" cy="2548392"/>
        </p:xfrm>
        <a:graphic>
          <a:graphicData uri="http://schemas.openxmlformats.org/drawingml/2006/table">
            <a:tbl>
              <a:tblPr firstRow="1" bandRow="1">
                <a:tableStyleId>{5940675A-B579-460E-94D1-54222C63F5DA}</a:tableStyleId>
              </a:tblPr>
              <a:tblGrid>
                <a:gridCol w="912215">
                  <a:extLst>
                    <a:ext uri="{9D8B030D-6E8A-4147-A177-3AD203B41FA5}">
                      <a16:colId xmlns:a16="http://schemas.microsoft.com/office/drawing/2014/main" val="1473638855"/>
                    </a:ext>
                  </a:extLst>
                </a:gridCol>
                <a:gridCol w="912215">
                  <a:extLst>
                    <a:ext uri="{9D8B030D-6E8A-4147-A177-3AD203B41FA5}">
                      <a16:colId xmlns:a16="http://schemas.microsoft.com/office/drawing/2014/main" val="3472533394"/>
                    </a:ext>
                  </a:extLst>
                </a:gridCol>
                <a:gridCol w="912215">
                  <a:extLst>
                    <a:ext uri="{9D8B030D-6E8A-4147-A177-3AD203B41FA5}">
                      <a16:colId xmlns:a16="http://schemas.microsoft.com/office/drawing/2014/main" val="4073950994"/>
                    </a:ext>
                  </a:extLst>
                </a:gridCol>
              </a:tblGrid>
              <a:tr h="849464">
                <a:tc>
                  <a:txBody>
                    <a:bodyPr/>
                    <a:lstStyle/>
                    <a:p>
                      <a:r>
                        <a:rPr lang="en-US" sz="2200" dirty="0" smtClean="0"/>
                        <a:t>3</a:t>
                      </a:r>
                      <a:endParaRPr lang="en-US" sz="2200" dirty="0"/>
                    </a:p>
                  </a:txBody>
                  <a:tcPr marL="204440" marR="204440" marT="102219" marB="102219" anchor="ctr"/>
                </a:tc>
                <a:tc>
                  <a:txBody>
                    <a:bodyPr/>
                    <a:lstStyle/>
                    <a:p>
                      <a:r>
                        <a:rPr lang="en-US" sz="2200" dirty="0" smtClean="0"/>
                        <a:t>3</a:t>
                      </a:r>
                      <a:endParaRPr lang="en-US" sz="2200" dirty="0"/>
                    </a:p>
                  </a:txBody>
                  <a:tcPr marL="204440" marR="204440" marT="102219" marB="102219" anchor="ctr"/>
                </a:tc>
                <a:tc>
                  <a:txBody>
                    <a:bodyPr/>
                    <a:lstStyle/>
                    <a:p>
                      <a:r>
                        <a:rPr lang="en-US" sz="2200" b="1" dirty="0" smtClean="0"/>
                        <a:t>1</a:t>
                      </a:r>
                      <a:endParaRPr lang="en-US" sz="2200" b="1" dirty="0"/>
                    </a:p>
                  </a:txBody>
                  <a:tcPr marL="204440" marR="204440" marT="102219" marB="102219" anchor="ctr">
                    <a:solidFill>
                      <a:schemeClr val="accent3"/>
                    </a:solidFill>
                  </a:tcPr>
                </a:tc>
                <a:extLst>
                  <a:ext uri="{0D108BD9-81ED-4DB2-BD59-A6C34878D82A}">
                    <a16:rowId xmlns:a16="http://schemas.microsoft.com/office/drawing/2014/main" val="2991329120"/>
                  </a:ext>
                </a:extLst>
              </a:tr>
              <a:tr h="849464">
                <a:tc>
                  <a:txBody>
                    <a:bodyPr/>
                    <a:lstStyle/>
                    <a:p>
                      <a:r>
                        <a:rPr lang="en-US" sz="2200" dirty="0" smtClean="0"/>
                        <a:t>2</a:t>
                      </a:r>
                      <a:endParaRPr lang="en-US" sz="2200" dirty="0"/>
                    </a:p>
                  </a:txBody>
                  <a:tcPr marL="204440" marR="204440" marT="102219" marB="102219" anchor="ctr"/>
                </a:tc>
                <a:tc>
                  <a:txBody>
                    <a:bodyPr/>
                    <a:lstStyle/>
                    <a:p>
                      <a:r>
                        <a:rPr lang="en-US" sz="2200" dirty="0" smtClean="0"/>
                        <a:t>2</a:t>
                      </a:r>
                      <a:endParaRPr lang="en-US" sz="2200" dirty="0"/>
                    </a:p>
                  </a:txBody>
                  <a:tcPr marL="204440" marR="204440" marT="102219" marB="102219" anchor="ctr"/>
                </a:tc>
                <a:tc>
                  <a:txBody>
                    <a:bodyPr/>
                    <a:lstStyle/>
                    <a:p>
                      <a:r>
                        <a:rPr lang="en-US" sz="2200" dirty="0" smtClean="0"/>
                        <a:t>1</a:t>
                      </a:r>
                      <a:endParaRPr lang="en-US" sz="2200" dirty="0"/>
                    </a:p>
                  </a:txBody>
                  <a:tcPr marL="204440" marR="204440" marT="102219" marB="102219" anchor="ctr"/>
                </a:tc>
                <a:extLst>
                  <a:ext uri="{0D108BD9-81ED-4DB2-BD59-A6C34878D82A}">
                    <a16:rowId xmlns:a16="http://schemas.microsoft.com/office/drawing/2014/main" val="1482066533"/>
                  </a:ext>
                </a:extLst>
              </a:tr>
              <a:tr h="849464">
                <a:tc>
                  <a:txBody>
                    <a:bodyPr/>
                    <a:lstStyle/>
                    <a:p>
                      <a:r>
                        <a:rPr lang="en-US" sz="2200" dirty="0" smtClean="0"/>
                        <a:t>2</a:t>
                      </a:r>
                      <a:endParaRPr lang="en-US" sz="2200" dirty="0"/>
                    </a:p>
                  </a:txBody>
                  <a:tcPr marL="204440" marR="204440" marT="102219" marB="102219" anchor="ctr">
                    <a:solidFill>
                      <a:schemeClr val="accent3"/>
                    </a:solidFill>
                  </a:tcPr>
                </a:tc>
                <a:tc>
                  <a:txBody>
                    <a:bodyPr/>
                    <a:lstStyle/>
                    <a:p>
                      <a:r>
                        <a:rPr lang="en-US" sz="2200" dirty="0" smtClean="0"/>
                        <a:t>1</a:t>
                      </a:r>
                      <a:endParaRPr lang="en-US" sz="2200" dirty="0"/>
                    </a:p>
                  </a:txBody>
                  <a:tcPr marL="204440" marR="204440" marT="102219" marB="102219" anchor="ctr"/>
                </a:tc>
                <a:tc>
                  <a:txBody>
                    <a:bodyPr/>
                    <a:lstStyle/>
                    <a:p>
                      <a:r>
                        <a:rPr lang="en-US" sz="2200" dirty="0" smtClean="0"/>
                        <a:t>1</a:t>
                      </a:r>
                      <a:endParaRPr lang="en-US" sz="2200" dirty="0"/>
                    </a:p>
                  </a:txBody>
                  <a:tcPr marL="204440" marR="204440" marT="102219" marB="102219" anchor="ctr"/>
                </a:tc>
                <a:extLst>
                  <a:ext uri="{0D108BD9-81ED-4DB2-BD59-A6C34878D82A}">
                    <a16:rowId xmlns:a16="http://schemas.microsoft.com/office/drawing/2014/main" val="1689881707"/>
                  </a:ext>
                </a:extLst>
              </a:tr>
            </a:tbl>
          </a:graphicData>
        </a:graphic>
      </p:graphicFrame>
      <p:sp>
        <p:nvSpPr>
          <p:cNvPr id="3" name="TextBox 2"/>
          <p:cNvSpPr txBox="1"/>
          <p:nvPr/>
        </p:nvSpPr>
        <p:spPr>
          <a:xfrm>
            <a:off x="1219200" y="540774"/>
            <a:ext cx="2527615" cy="615553"/>
          </a:xfrm>
          <a:prstGeom prst="rect">
            <a:avLst/>
          </a:prstGeom>
          <a:noFill/>
        </p:spPr>
        <p:txBody>
          <a:bodyPr wrap="none" rtlCol="0">
            <a:spAutoFit/>
          </a:bodyPr>
          <a:lstStyle/>
          <a:p>
            <a:r>
              <a:rPr lang="en-US" sz="3400" dirty="0" smtClean="0"/>
              <a:t>Cost distance</a:t>
            </a:r>
            <a:endParaRPr lang="en-US" sz="3400" dirty="0"/>
          </a:p>
        </p:txBody>
      </p:sp>
      <p:sp>
        <p:nvSpPr>
          <p:cNvPr id="4" name="TextBox 3"/>
          <p:cNvSpPr txBox="1"/>
          <p:nvPr/>
        </p:nvSpPr>
        <p:spPr>
          <a:xfrm>
            <a:off x="1120878" y="1232850"/>
            <a:ext cx="9316634" cy="830997"/>
          </a:xfrm>
          <a:prstGeom prst="rect">
            <a:avLst/>
          </a:prstGeom>
          <a:noFill/>
        </p:spPr>
        <p:txBody>
          <a:bodyPr wrap="square" rtlCol="0">
            <a:spAutoFit/>
          </a:bodyPr>
          <a:lstStyle/>
          <a:p>
            <a:pPr marL="342900" indent="-342900">
              <a:buFont typeface="Arial" panose="020B0604020202020204" pitchFamily="34" charset="0"/>
              <a:buChar char="•"/>
            </a:pPr>
            <a:r>
              <a:rPr lang="en-US" sz="2400" dirty="0" smtClean="0"/>
              <a:t>Which is the best path (least cost)?</a:t>
            </a:r>
          </a:p>
          <a:p>
            <a:pPr marL="342900" indent="-342900">
              <a:buFont typeface="Arial" panose="020B0604020202020204" pitchFamily="34" charset="0"/>
              <a:buChar char="•"/>
            </a:pPr>
            <a:r>
              <a:rPr lang="en-US" sz="2400" dirty="0" smtClean="0"/>
              <a:t>Depends on (1) length of path; (2) cost of path</a:t>
            </a:r>
          </a:p>
        </p:txBody>
      </p:sp>
      <p:cxnSp>
        <p:nvCxnSpPr>
          <p:cNvPr id="14" name="Straight Arrow Connector 13"/>
          <p:cNvCxnSpPr/>
          <p:nvPr/>
        </p:nvCxnSpPr>
        <p:spPr>
          <a:xfrm flipH="1">
            <a:off x="3205161" y="3178509"/>
            <a:ext cx="884903" cy="0"/>
          </a:xfrm>
          <a:prstGeom prst="straightConnector1">
            <a:avLst/>
          </a:prstGeom>
          <a:ln w="38100">
            <a:solidFill>
              <a:schemeClr val="accent4">
                <a:lumMod val="75000"/>
              </a:schemeClr>
            </a:solidFill>
            <a:tailEnd type="triangle"/>
          </a:ln>
        </p:spPr>
        <p:style>
          <a:lnRef idx="1">
            <a:schemeClr val="dk1"/>
          </a:lnRef>
          <a:fillRef idx="0">
            <a:schemeClr val="dk1"/>
          </a:fillRef>
          <a:effectRef idx="0">
            <a:schemeClr val="dk1"/>
          </a:effectRef>
          <a:fontRef idx="minor">
            <a:schemeClr val="tx1"/>
          </a:fontRef>
        </p:style>
      </p:cxnSp>
      <p:cxnSp>
        <p:nvCxnSpPr>
          <p:cNvPr id="25" name="Straight Arrow Connector 24"/>
          <p:cNvCxnSpPr/>
          <p:nvPr/>
        </p:nvCxnSpPr>
        <p:spPr>
          <a:xfrm flipH="1">
            <a:off x="2320258" y="3178509"/>
            <a:ext cx="884903" cy="0"/>
          </a:xfrm>
          <a:prstGeom prst="straightConnector1">
            <a:avLst/>
          </a:prstGeom>
          <a:ln w="38100">
            <a:solidFill>
              <a:schemeClr val="accent4">
                <a:lumMod val="75000"/>
              </a:schemeClr>
            </a:solidFill>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p:cNvCxnSpPr/>
          <p:nvPr/>
        </p:nvCxnSpPr>
        <p:spPr>
          <a:xfrm>
            <a:off x="2320258" y="3178509"/>
            <a:ext cx="0" cy="863170"/>
          </a:xfrm>
          <a:prstGeom prst="straightConnector1">
            <a:avLst/>
          </a:prstGeom>
          <a:ln w="38100">
            <a:solidFill>
              <a:schemeClr val="accent4">
                <a:lumMod val="75000"/>
              </a:schemeClr>
            </a:solidFill>
            <a:tailEnd type="triangle"/>
          </a:ln>
        </p:spPr>
        <p:style>
          <a:lnRef idx="1">
            <a:schemeClr val="dk1"/>
          </a:lnRef>
          <a:fillRef idx="0">
            <a:schemeClr val="dk1"/>
          </a:fillRef>
          <a:effectRef idx="0">
            <a:schemeClr val="dk1"/>
          </a:effectRef>
          <a:fontRef idx="minor">
            <a:schemeClr val="tx1"/>
          </a:fontRef>
        </p:style>
      </p:cxnSp>
      <p:cxnSp>
        <p:nvCxnSpPr>
          <p:cNvPr id="31" name="Straight Arrow Connector 30"/>
          <p:cNvCxnSpPr/>
          <p:nvPr/>
        </p:nvCxnSpPr>
        <p:spPr>
          <a:xfrm>
            <a:off x="2320258" y="4041679"/>
            <a:ext cx="0" cy="936484"/>
          </a:xfrm>
          <a:prstGeom prst="straightConnector1">
            <a:avLst/>
          </a:prstGeom>
          <a:ln w="38100">
            <a:solidFill>
              <a:schemeClr val="accent4">
                <a:lumMod val="75000"/>
              </a:schemeClr>
            </a:solidFill>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p:cNvCxnSpPr/>
          <p:nvPr/>
        </p:nvCxnSpPr>
        <p:spPr>
          <a:xfrm flipH="1">
            <a:off x="2408328" y="4066842"/>
            <a:ext cx="819410" cy="911321"/>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34" name="Straight Arrow Connector 33"/>
          <p:cNvCxnSpPr/>
          <p:nvPr/>
        </p:nvCxnSpPr>
        <p:spPr>
          <a:xfrm flipH="1">
            <a:off x="3250313" y="3157951"/>
            <a:ext cx="839750" cy="908891"/>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2" name="Straight Arrow Connector 41"/>
          <p:cNvCxnSpPr/>
          <p:nvPr/>
        </p:nvCxnSpPr>
        <p:spPr>
          <a:xfrm>
            <a:off x="4081213" y="3178509"/>
            <a:ext cx="8850" cy="888333"/>
          </a:xfrm>
          <a:prstGeom prst="straightConnector1">
            <a:avLst/>
          </a:prstGeom>
          <a:ln w="38100">
            <a:solidFill>
              <a:schemeClr val="accent6"/>
            </a:solidFill>
            <a:tailEnd type="triangle"/>
          </a:ln>
        </p:spPr>
        <p:style>
          <a:lnRef idx="1">
            <a:schemeClr val="dk1"/>
          </a:lnRef>
          <a:fillRef idx="0">
            <a:schemeClr val="dk1"/>
          </a:fillRef>
          <a:effectRef idx="0">
            <a:schemeClr val="dk1"/>
          </a:effectRef>
          <a:fontRef idx="minor">
            <a:schemeClr val="tx1"/>
          </a:fontRef>
        </p:style>
      </p:cxnSp>
      <p:cxnSp>
        <p:nvCxnSpPr>
          <p:cNvPr id="47" name="Straight Arrow Connector 46"/>
          <p:cNvCxnSpPr/>
          <p:nvPr/>
        </p:nvCxnSpPr>
        <p:spPr>
          <a:xfrm flipH="1">
            <a:off x="3218887" y="4041679"/>
            <a:ext cx="839750" cy="908891"/>
          </a:xfrm>
          <a:prstGeom prst="straightConnector1">
            <a:avLst/>
          </a:prstGeom>
          <a:ln w="38100">
            <a:solidFill>
              <a:schemeClr val="accent6"/>
            </a:solidFill>
            <a:tailEnd type="triangle"/>
          </a:ln>
        </p:spPr>
        <p:style>
          <a:lnRef idx="1">
            <a:schemeClr val="dk1"/>
          </a:lnRef>
          <a:fillRef idx="0">
            <a:schemeClr val="dk1"/>
          </a:fillRef>
          <a:effectRef idx="0">
            <a:schemeClr val="dk1"/>
          </a:effectRef>
          <a:fontRef idx="minor">
            <a:schemeClr val="tx1"/>
          </a:fontRef>
        </p:style>
      </p:cxnSp>
      <p:cxnSp>
        <p:nvCxnSpPr>
          <p:cNvPr id="49" name="Straight Arrow Connector 48"/>
          <p:cNvCxnSpPr/>
          <p:nvPr/>
        </p:nvCxnSpPr>
        <p:spPr>
          <a:xfrm flipH="1">
            <a:off x="2398768" y="4930011"/>
            <a:ext cx="788693" cy="12017"/>
          </a:xfrm>
          <a:prstGeom prst="straightConnector1">
            <a:avLst/>
          </a:prstGeom>
          <a:ln w="38100">
            <a:solidFill>
              <a:schemeClr val="accent6"/>
            </a:solidFill>
            <a:tailEnd type="triangle"/>
          </a:ln>
        </p:spPr>
        <p:style>
          <a:lnRef idx="1">
            <a:schemeClr val="dk1"/>
          </a:lnRef>
          <a:fillRef idx="0">
            <a:schemeClr val="dk1"/>
          </a:fillRef>
          <a:effectRef idx="0">
            <a:schemeClr val="dk1"/>
          </a:effectRef>
          <a:fontRef idx="minor">
            <a:schemeClr val="tx1"/>
          </a:fontRef>
        </p:style>
      </p:cxnSp>
      <p:sp>
        <p:nvSpPr>
          <p:cNvPr id="38" name="TextBox 37"/>
          <p:cNvSpPr txBox="1"/>
          <p:nvPr/>
        </p:nvSpPr>
        <p:spPr>
          <a:xfrm>
            <a:off x="4692257" y="3030830"/>
            <a:ext cx="824072" cy="369332"/>
          </a:xfrm>
          <a:prstGeom prst="rect">
            <a:avLst/>
          </a:prstGeom>
          <a:noFill/>
        </p:spPr>
        <p:txBody>
          <a:bodyPr wrap="none" rtlCol="0">
            <a:spAutoFit/>
          </a:bodyPr>
          <a:lstStyle/>
          <a:p>
            <a:r>
              <a:rPr lang="en-US" dirty="0" smtClean="0"/>
              <a:t>Source</a:t>
            </a:r>
            <a:endParaRPr lang="en-US" dirty="0"/>
          </a:p>
        </p:txBody>
      </p:sp>
      <p:sp>
        <p:nvSpPr>
          <p:cNvPr id="57" name="TextBox 56"/>
          <p:cNvSpPr txBox="1"/>
          <p:nvPr/>
        </p:nvSpPr>
        <p:spPr>
          <a:xfrm>
            <a:off x="382079" y="4745345"/>
            <a:ext cx="1263616" cy="369332"/>
          </a:xfrm>
          <a:prstGeom prst="rect">
            <a:avLst/>
          </a:prstGeom>
          <a:noFill/>
        </p:spPr>
        <p:txBody>
          <a:bodyPr wrap="none" rtlCol="0">
            <a:spAutoFit/>
          </a:bodyPr>
          <a:lstStyle/>
          <a:p>
            <a:r>
              <a:rPr lang="en-US" dirty="0" smtClean="0"/>
              <a:t>Destination</a:t>
            </a:r>
            <a:endParaRPr lang="en-US" dirty="0"/>
          </a:p>
        </p:txBody>
      </p:sp>
      <p:graphicFrame>
        <p:nvGraphicFramePr>
          <p:cNvPr id="58" name="Table 57"/>
          <p:cNvGraphicFramePr>
            <a:graphicFrameLocks noGrp="1"/>
          </p:cNvGraphicFramePr>
          <p:nvPr>
            <p:extLst>
              <p:ext uri="{D42A27DB-BD31-4B8C-83A1-F6EECF244321}">
                <p14:modId xmlns:p14="http://schemas.microsoft.com/office/powerpoint/2010/main" val="2858933230"/>
              </p:ext>
            </p:extLst>
          </p:nvPr>
        </p:nvGraphicFramePr>
        <p:xfrm>
          <a:off x="7700867" y="2767483"/>
          <a:ext cx="2736645" cy="2548392"/>
        </p:xfrm>
        <a:graphic>
          <a:graphicData uri="http://schemas.openxmlformats.org/drawingml/2006/table">
            <a:tbl>
              <a:tblPr firstRow="1" bandRow="1">
                <a:tableStyleId>{5940675A-B579-460E-94D1-54222C63F5DA}</a:tableStyleId>
              </a:tblPr>
              <a:tblGrid>
                <a:gridCol w="912215">
                  <a:extLst>
                    <a:ext uri="{9D8B030D-6E8A-4147-A177-3AD203B41FA5}">
                      <a16:colId xmlns:a16="http://schemas.microsoft.com/office/drawing/2014/main" val="1473638855"/>
                    </a:ext>
                  </a:extLst>
                </a:gridCol>
                <a:gridCol w="912215">
                  <a:extLst>
                    <a:ext uri="{9D8B030D-6E8A-4147-A177-3AD203B41FA5}">
                      <a16:colId xmlns:a16="http://schemas.microsoft.com/office/drawing/2014/main" val="3472533394"/>
                    </a:ext>
                  </a:extLst>
                </a:gridCol>
                <a:gridCol w="912215">
                  <a:extLst>
                    <a:ext uri="{9D8B030D-6E8A-4147-A177-3AD203B41FA5}">
                      <a16:colId xmlns:a16="http://schemas.microsoft.com/office/drawing/2014/main" val="4073950994"/>
                    </a:ext>
                  </a:extLst>
                </a:gridCol>
              </a:tblGrid>
              <a:tr h="849464">
                <a:tc>
                  <a:txBody>
                    <a:bodyPr/>
                    <a:lstStyle/>
                    <a:p>
                      <a:r>
                        <a:rPr lang="en-US" sz="2200" dirty="0" smtClean="0"/>
                        <a:t>3</a:t>
                      </a:r>
                      <a:endParaRPr lang="en-US" sz="2200" dirty="0"/>
                    </a:p>
                  </a:txBody>
                  <a:tcPr marL="204440" marR="204440" marT="102219" marB="102219" anchor="ctr"/>
                </a:tc>
                <a:tc>
                  <a:txBody>
                    <a:bodyPr/>
                    <a:lstStyle/>
                    <a:p>
                      <a:r>
                        <a:rPr lang="en-US" sz="2200" dirty="0" smtClean="0"/>
                        <a:t>3</a:t>
                      </a:r>
                      <a:endParaRPr lang="en-US" sz="2200" dirty="0"/>
                    </a:p>
                  </a:txBody>
                  <a:tcPr marL="204440" marR="204440" marT="102219" marB="102219" anchor="ctr"/>
                </a:tc>
                <a:tc>
                  <a:txBody>
                    <a:bodyPr/>
                    <a:lstStyle/>
                    <a:p>
                      <a:r>
                        <a:rPr lang="en-US" sz="2200" b="1" dirty="0" smtClean="0"/>
                        <a:t>1</a:t>
                      </a:r>
                      <a:endParaRPr lang="en-US" sz="2200" b="1" dirty="0"/>
                    </a:p>
                  </a:txBody>
                  <a:tcPr marL="204440" marR="204440" marT="102219" marB="102219" anchor="ctr">
                    <a:solidFill>
                      <a:schemeClr val="accent3"/>
                    </a:solidFill>
                  </a:tcPr>
                </a:tc>
                <a:extLst>
                  <a:ext uri="{0D108BD9-81ED-4DB2-BD59-A6C34878D82A}">
                    <a16:rowId xmlns:a16="http://schemas.microsoft.com/office/drawing/2014/main" val="2991329120"/>
                  </a:ext>
                </a:extLst>
              </a:tr>
              <a:tr h="849464">
                <a:tc>
                  <a:txBody>
                    <a:bodyPr/>
                    <a:lstStyle/>
                    <a:p>
                      <a:r>
                        <a:rPr lang="en-US" sz="2200" dirty="0" smtClean="0"/>
                        <a:t>2</a:t>
                      </a:r>
                      <a:endParaRPr lang="en-US" sz="2200" dirty="0"/>
                    </a:p>
                  </a:txBody>
                  <a:tcPr marL="204440" marR="204440" marT="102219" marB="102219" anchor="ctr"/>
                </a:tc>
                <a:tc>
                  <a:txBody>
                    <a:bodyPr/>
                    <a:lstStyle/>
                    <a:p>
                      <a:r>
                        <a:rPr lang="en-US" sz="2200" dirty="0" smtClean="0"/>
                        <a:t>2</a:t>
                      </a:r>
                      <a:endParaRPr lang="en-US" sz="2200" dirty="0"/>
                    </a:p>
                  </a:txBody>
                  <a:tcPr marL="204440" marR="204440" marT="102219" marB="102219" anchor="ctr"/>
                </a:tc>
                <a:tc>
                  <a:txBody>
                    <a:bodyPr/>
                    <a:lstStyle/>
                    <a:p>
                      <a:r>
                        <a:rPr lang="en-US" sz="2200" dirty="0" smtClean="0"/>
                        <a:t>1</a:t>
                      </a:r>
                      <a:endParaRPr lang="en-US" sz="2200" dirty="0"/>
                    </a:p>
                  </a:txBody>
                  <a:tcPr marL="204440" marR="204440" marT="102219" marB="102219" anchor="ctr"/>
                </a:tc>
                <a:extLst>
                  <a:ext uri="{0D108BD9-81ED-4DB2-BD59-A6C34878D82A}">
                    <a16:rowId xmlns:a16="http://schemas.microsoft.com/office/drawing/2014/main" val="1482066533"/>
                  </a:ext>
                </a:extLst>
              </a:tr>
              <a:tr h="849464">
                <a:tc>
                  <a:txBody>
                    <a:bodyPr/>
                    <a:lstStyle/>
                    <a:p>
                      <a:r>
                        <a:rPr lang="en-US" sz="2200" dirty="0" smtClean="0"/>
                        <a:t>2</a:t>
                      </a:r>
                      <a:endParaRPr lang="en-US" sz="2200" dirty="0"/>
                    </a:p>
                  </a:txBody>
                  <a:tcPr marL="204440" marR="204440" marT="102219" marB="102219" anchor="ctr">
                    <a:solidFill>
                      <a:schemeClr val="accent3"/>
                    </a:solidFill>
                  </a:tcPr>
                </a:tc>
                <a:tc>
                  <a:txBody>
                    <a:bodyPr/>
                    <a:lstStyle/>
                    <a:p>
                      <a:r>
                        <a:rPr lang="en-US" sz="2200" dirty="0" smtClean="0"/>
                        <a:t>1</a:t>
                      </a:r>
                      <a:endParaRPr lang="en-US" sz="2200" dirty="0"/>
                    </a:p>
                  </a:txBody>
                  <a:tcPr marL="204440" marR="204440" marT="102219" marB="102219" anchor="ctr"/>
                </a:tc>
                <a:tc>
                  <a:txBody>
                    <a:bodyPr/>
                    <a:lstStyle/>
                    <a:p>
                      <a:r>
                        <a:rPr lang="en-US" sz="2200" dirty="0" smtClean="0"/>
                        <a:t>1</a:t>
                      </a:r>
                      <a:endParaRPr lang="en-US" sz="2200" dirty="0"/>
                    </a:p>
                  </a:txBody>
                  <a:tcPr marL="204440" marR="204440" marT="102219" marB="102219" anchor="ctr"/>
                </a:tc>
                <a:extLst>
                  <a:ext uri="{0D108BD9-81ED-4DB2-BD59-A6C34878D82A}">
                    <a16:rowId xmlns:a16="http://schemas.microsoft.com/office/drawing/2014/main" val="1689881707"/>
                  </a:ext>
                </a:extLst>
              </a:tr>
            </a:tbl>
          </a:graphicData>
        </a:graphic>
      </p:graphicFrame>
      <p:cxnSp>
        <p:nvCxnSpPr>
          <p:cNvPr id="66" name="Straight Arrow Connector 65"/>
          <p:cNvCxnSpPr/>
          <p:nvPr/>
        </p:nvCxnSpPr>
        <p:spPr>
          <a:xfrm>
            <a:off x="9945241" y="3178509"/>
            <a:ext cx="8850" cy="888333"/>
          </a:xfrm>
          <a:prstGeom prst="straightConnector1">
            <a:avLst/>
          </a:prstGeom>
          <a:ln w="38100">
            <a:solidFill>
              <a:schemeClr val="accent6"/>
            </a:solidFill>
            <a:tailEnd type="triangle"/>
          </a:ln>
        </p:spPr>
        <p:style>
          <a:lnRef idx="1">
            <a:schemeClr val="dk1"/>
          </a:lnRef>
          <a:fillRef idx="0">
            <a:schemeClr val="dk1"/>
          </a:fillRef>
          <a:effectRef idx="0">
            <a:schemeClr val="dk1"/>
          </a:effectRef>
          <a:fontRef idx="minor">
            <a:schemeClr val="tx1"/>
          </a:fontRef>
        </p:style>
      </p:cxnSp>
      <p:cxnSp>
        <p:nvCxnSpPr>
          <p:cNvPr id="67" name="Straight Arrow Connector 66"/>
          <p:cNvCxnSpPr/>
          <p:nvPr/>
        </p:nvCxnSpPr>
        <p:spPr>
          <a:xfrm flipH="1">
            <a:off x="9082915" y="4041679"/>
            <a:ext cx="839750" cy="908891"/>
          </a:xfrm>
          <a:prstGeom prst="straightConnector1">
            <a:avLst/>
          </a:prstGeom>
          <a:ln w="38100">
            <a:solidFill>
              <a:schemeClr val="accent6"/>
            </a:solidFill>
            <a:tailEnd type="triangle"/>
          </a:ln>
        </p:spPr>
        <p:style>
          <a:lnRef idx="1">
            <a:schemeClr val="dk1"/>
          </a:lnRef>
          <a:fillRef idx="0">
            <a:schemeClr val="dk1"/>
          </a:fillRef>
          <a:effectRef idx="0">
            <a:schemeClr val="dk1"/>
          </a:effectRef>
          <a:fontRef idx="minor">
            <a:schemeClr val="tx1"/>
          </a:fontRef>
        </p:style>
      </p:cxnSp>
      <p:cxnSp>
        <p:nvCxnSpPr>
          <p:cNvPr id="68" name="Straight Arrow Connector 67"/>
          <p:cNvCxnSpPr/>
          <p:nvPr/>
        </p:nvCxnSpPr>
        <p:spPr>
          <a:xfrm flipH="1">
            <a:off x="8262796" y="4930011"/>
            <a:ext cx="788693" cy="12017"/>
          </a:xfrm>
          <a:prstGeom prst="straightConnector1">
            <a:avLst/>
          </a:prstGeom>
          <a:ln w="38100">
            <a:solidFill>
              <a:schemeClr val="accent6"/>
            </a:solidFill>
            <a:tailEnd type="triangle"/>
          </a:ln>
        </p:spPr>
        <p:style>
          <a:lnRef idx="1">
            <a:schemeClr val="dk1"/>
          </a:lnRef>
          <a:fillRef idx="0">
            <a:schemeClr val="dk1"/>
          </a:fillRef>
          <a:effectRef idx="0">
            <a:schemeClr val="dk1"/>
          </a:effectRef>
          <a:fontRef idx="minor">
            <a:schemeClr val="tx1"/>
          </a:fontRef>
        </p:style>
      </p:cxnSp>
      <p:sp>
        <p:nvSpPr>
          <p:cNvPr id="69" name="TextBox 68"/>
          <p:cNvSpPr txBox="1"/>
          <p:nvPr/>
        </p:nvSpPr>
        <p:spPr>
          <a:xfrm>
            <a:off x="10556285" y="3030830"/>
            <a:ext cx="824072" cy="369332"/>
          </a:xfrm>
          <a:prstGeom prst="rect">
            <a:avLst/>
          </a:prstGeom>
          <a:noFill/>
        </p:spPr>
        <p:txBody>
          <a:bodyPr wrap="none" rtlCol="0">
            <a:spAutoFit/>
          </a:bodyPr>
          <a:lstStyle/>
          <a:p>
            <a:r>
              <a:rPr lang="en-US" dirty="0" smtClean="0"/>
              <a:t>Source</a:t>
            </a:r>
            <a:endParaRPr lang="en-US" dirty="0"/>
          </a:p>
        </p:txBody>
      </p:sp>
      <p:sp>
        <p:nvSpPr>
          <p:cNvPr id="78" name="TextBox 77"/>
          <p:cNvSpPr txBox="1"/>
          <p:nvPr/>
        </p:nvSpPr>
        <p:spPr>
          <a:xfrm>
            <a:off x="6246107" y="4745345"/>
            <a:ext cx="1263616" cy="369332"/>
          </a:xfrm>
          <a:prstGeom prst="rect">
            <a:avLst/>
          </a:prstGeom>
          <a:noFill/>
        </p:spPr>
        <p:txBody>
          <a:bodyPr wrap="none" rtlCol="0">
            <a:spAutoFit/>
          </a:bodyPr>
          <a:lstStyle/>
          <a:p>
            <a:r>
              <a:rPr lang="en-US" dirty="0" smtClean="0"/>
              <a:t>Destination</a:t>
            </a:r>
            <a:endParaRPr lang="en-US" dirty="0"/>
          </a:p>
        </p:txBody>
      </p:sp>
      <mc:AlternateContent xmlns:mc="http://schemas.openxmlformats.org/markup-compatibility/2006">
        <mc:Choice xmlns:a14="http://schemas.microsoft.com/office/drawing/2010/main" Requires="a14">
          <p:sp>
            <p:nvSpPr>
              <p:cNvPr id="39" name="TextBox 38"/>
              <p:cNvSpPr txBox="1"/>
              <p:nvPr/>
            </p:nvSpPr>
            <p:spPr>
              <a:xfrm>
                <a:off x="7289800" y="5621867"/>
                <a:ext cx="3548215" cy="116493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1+1</m:t>
                          </m:r>
                        </m:num>
                        <m:den>
                          <m:r>
                            <a:rPr lang="en-US" b="0" i="1" smtClean="0">
                              <a:latin typeface="Cambria Math" panose="02040503050406030204" pitchFamily="18" charset="0"/>
                            </a:rPr>
                            <m:t>2</m:t>
                          </m:r>
                        </m:den>
                      </m:f>
                      <m:r>
                        <a:rPr lang="en-US" b="0" i="1" smtClean="0">
                          <a:latin typeface="Cambria Math" panose="02040503050406030204" pitchFamily="18" charset="0"/>
                        </a:rPr>
                        <m:t>∗1+</m:t>
                      </m:r>
                      <m:f>
                        <m:fPr>
                          <m:ctrlPr>
                            <a:rPr lang="en-US" b="0" i="1" smtClean="0">
                              <a:latin typeface="Cambria Math" panose="02040503050406030204" pitchFamily="18" charset="0"/>
                            </a:rPr>
                          </m:ctrlPr>
                        </m:fPr>
                        <m:num>
                          <m:r>
                            <a:rPr lang="en-US" b="0" i="1" smtClean="0">
                              <a:latin typeface="Cambria Math" panose="02040503050406030204" pitchFamily="18" charset="0"/>
                            </a:rPr>
                            <m:t>1+1</m:t>
                          </m:r>
                        </m:num>
                        <m:den>
                          <m:r>
                            <a:rPr lang="en-US" b="0" i="1" smtClean="0">
                              <a:latin typeface="Cambria Math" panose="02040503050406030204" pitchFamily="18" charset="0"/>
                            </a:rPr>
                            <m:t>2</m:t>
                          </m:r>
                        </m:den>
                      </m:f>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r>
                            <a:rPr lang="en-US" b="0" i="1" smtClean="0">
                              <a:latin typeface="Cambria Math" panose="02040503050406030204" pitchFamily="18" charset="0"/>
                            </a:rPr>
                            <m:t>2</m:t>
                          </m:r>
                        </m:e>
                      </m:rad>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r>
                            <a:rPr lang="en-US" b="0" i="1" smtClean="0">
                              <a:latin typeface="Cambria Math" panose="02040503050406030204" pitchFamily="18" charset="0"/>
                            </a:rPr>
                            <m:t>2</m:t>
                          </m:r>
                        </m:num>
                        <m:den>
                          <m:r>
                            <a:rPr lang="en-US" i="1">
                              <a:latin typeface="Cambria Math" panose="02040503050406030204" pitchFamily="18" charset="0"/>
                            </a:rPr>
                            <m:t>2</m:t>
                          </m:r>
                        </m:den>
                      </m:f>
                    </m:oMath>
                  </m:oMathPara>
                </a14:m>
                <a:endParaRPr lang="en-US" dirty="0" smtClean="0"/>
              </a:p>
              <a:p>
                <a:r>
                  <a:rPr lang="en-US" dirty="0" smtClean="0"/>
                  <a:t>=</a:t>
                </a:r>
                <a:r>
                  <a:rPr lang="en-US" dirty="0" smtClean="0"/>
                  <a:t>1+1.41+1.5</a:t>
                </a:r>
                <a:endParaRPr lang="en-US" dirty="0" smtClean="0"/>
              </a:p>
              <a:p>
                <a:r>
                  <a:rPr lang="en-US" smtClean="0"/>
                  <a:t>=3.91</a:t>
                </a:r>
                <a:endParaRPr lang="en-US" dirty="0"/>
              </a:p>
            </p:txBody>
          </p:sp>
        </mc:Choice>
        <mc:Fallback>
          <p:sp>
            <p:nvSpPr>
              <p:cNvPr id="39" name="TextBox 38"/>
              <p:cNvSpPr txBox="1">
                <a:spLocks noRot="1" noChangeAspect="1" noMove="1" noResize="1" noEditPoints="1" noAdjustHandles="1" noChangeArrowheads="1" noChangeShapeType="1" noTextEdit="1"/>
              </p:cNvSpPr>
              <p:nvPr/>
            </p:nvSpPr>
            <p:spPr>
              <a:xfrm>
                <a:off x="7289800" y="5621867"/>
                <a:ext cx="3548215" cy="1164934"/>
              </a:xfrm>
              <a:prstGeom prst="rect">
                <a:avLst/>
              </a:prstGeom>
              <a:blipFill>
                <a:blip r:embed="rId2"/>
                <a:stretch>
                  <a:fillRect l="-1546" b="-7330"/>
                </a:stretch>
              </a:blipFill>
            </p:spPr>
            <p:txBody>
              <a:bodyPr/>
              <a:lstStyle/>
              <a:p>
                <a:r>
                  <a:rPr lang="en-US">
                    <a:noFill/>
                  </a:rPr>
                  <a:t> </a:t>
                </a:r>
              </a:p>
            </p:txBody>
          </p:sp>
        </mc:Fallback>
      </mc:AlternateContent>
    </p:spTree>
    <p:extLst>
      <p:ext uri="{BB962C8B-B14F-4D97-AF65-F5344CB8AC3E}">
        <p14:creationId xmlns:p14="http://schemas.microsoft.com/office/powerpoint/2010/main" val="2342696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p:bldP spid="78" grpId="0"/>
      <p:bldP spid="3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Title 7"/>
          <p:cNvSpPr>
            <a:spLocks noGrp="1"/>
          </p:cNvSpPr>
          <p:nvPr>
            <p:ph type="title"/>
          </p:nvPr>
        </p:nvSpPr>
        <p:spPr>
          <a:xfrm>
            <a:off x="828675" y="484188"/>
            <a:ext cx="10826750" cy="369888"/>
          </a:xfrm>
        </p:spPr>
        <p:txBody>
          <a:bodyPr>
            <a:normAutofit fontScale="90000"/>
          </a:bodyPr>
          <a:lstStyle/>
          <a:p>
            <a:r>
              <a:rPr lang="en-US" altLang="en-US" dirty="0" smtClean="0">
                <a:cs typeface="Arial" panose="020B0604020202020204" pitchFamily="34" charset="0"/>
              </a:rPr>
              <a:t>How to perform the cost distance analysis</a:t>
            </a:r>
          </a:p>
        </p:txBody>
      </p:sp>
      <p:sp>
        <p:nvSpPr>
          <p:cNvPr id="22534" name="Content Placeholder 12"/>
          <p:cNvSpPr>
            <a:spLocks noGrp="1"/>
          </p:cNvSpPr>
          <p:nvPr>
            <p:ph sz="quarter" idx="18"/>
          </p:nvPr>
        </p:nvSpPr>
        <p:spPr>
          <a:xfrm>
            <a:off x="279811" y="1849947"/>
            <a:ext cx="7163208" cy="4096468"/>
          </a:xfrm>
        </p:spPr>
        <p:txBody>
          <a:bodyPr>
            <a:normAutofit fontScale="92500" lnSpcReduction="20000"/>
          </a:bodyPr>
          <a:lstStyle/>
          <a:p>
            <a:r>
              <a:rPr lang="en-US" altLang="en-US" dirty="0" smtClean="0">
                <a:cs typeface="Arial" panose="020B0604020202020204" pitchFamily="34" charset="0"/>
              </a:rPr>
              <a:t>Sources</a:t>
            </a:r>
          </a:p>
          <a:p>
            <a:endParaRPr lang="en-US" altLang="en-US" dirty="0" smtClean="0">
              <a:cs typeface="Arial" panose="020B0604020202020204" pitchFamily="34" charset="0"/>
            </a:endParaRPr>
          </a:p>
          <a:p>
            <a:endParaRPr lang="en-US" altLang="en-US" dirty="0" smtClean="0">
              <a:cs typeface="Arial" panose="020B0604020202020204" pitchFamily="34" charset="0"/>
            </a:endParaRPr>
          </a:p>
          <a:p>
            <a:endParaRPr lang="en-US" altLang="en-US" dirty="0" smtClean="0">
              <a:cs typeface="Arial" panose="020B0604020202020204" pitchFamily="34" charset="0"/>
            </a:endParaRPr>
          </a:p>
          <a:p>
            <a:r>
              <a:rPr lang="en-US" altLang="en-US" dirty="0" smtClean="0">
                <a:cs typeface="Arial" panose="020B0604020202020204" pitchFamily="34" charset="0"/>
              </a:rPr>
              <a:t>Cost surface (cost per distance unit)</a:t>
            </a:r>
          </a:p>
          <a:p>
            <a:endParaRPr lang="en-US" altLang="en-US" dirty="0" smtClean="0">
              <a:cs typeface="Arial" panose="020B0604020202020204" pitchFamily="34" charset="0"/>
            </a:endParaRPr>
          </a:p>
          <a:p>
            <a:endParaRPr lang="en-US" altLang="en-US" dirty="0" smtClean="0">
              <a:cs typeface="Arial" panose="020B0604020202020204" pitchFamily="34" charset="0"/>
            </a:endParaRPr>
          </a:p>
          <a:p>
            <a:endParaRPr lang="en-US" altLang="en-US" dirty="0" smtClean="0">
              <a:cs typeface="Arial" panose="020B0604020202020204" pitchFamily="34" charset="0"/>
            </a:endParaRPr>
          </a:p>
          <a:p>
            <a:r>
              <a:rPr lang="en-US" altLang="en-US" dirty="0" smtClean="0">
                <a:cs typeface="Arial" panose="020B0604020202020204" pitchFamily="34" charset="0"/>
              </a:rPr>
              <a:t>Accumulative cost distance (accumulative cost from the source to all other cells) </a:t>
            </a:r>
          </a:p>
          <a:p>
            <a:endParaRPr lang="en-US" altLang="en-US" dirty="0" smtClean="0">
              <a:cs typeface="Arial" panose="020B0604020202020204" pitchFamily="34" charset="0"/>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48355" y="1116627"/>
            <a:ext cx="3535362" cy="2028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46992" y="2027852"/>
            <a:ext cx="3535363" cy="2043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574117" y="3655039"/>
            <a:ext cx="4543425" cy="2624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59833733"/>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0-#ppt_w/2"/>
                                          </p:val>
                                        </p:tav>
                                        <p:tav tm="100000">
                                          <p:val>
                                            <p:strVal val="#ppt_x"/>
                                          </p:val>
                                        </p:tav>
                                      </p:tavLst>
                                    </p:anim>
                                    <p:anim calcmode="lin" valueType="num">
                                      <p:cBhvr additive="base">
                                        <p:cTn id="14"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0-#ppt_w/2"/>
                                          </p:val>
                                        </p:tav>
                                        <p:tav tm="100000">
                                          <p:val>
                                            <p:strVal val="#ppt_x"/>
                                          </p:val>
                                        </p:tav>
                                      </p:tavLst>
                                    </p:anim>
                                    <p:anim calcmode="lin" valueType="num">
                                      <p:cBhvr additive="base">
                                        <p:cTn id="20"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9762</TotalTime>
  <Words>1895</Words>
  <Application>Microsoft Office PowerPoint</Application>
  <PresentationFormat>Widescreen</PresentationFormat>
  <Paragraphs>316</Paragraphs>
  <Slides>60</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60</vt:i4>
      </vt:variant>
    </vt:vector>
  </HeadingPairs>
  <TitlesOfParts>
    <vt:vector size="68" baseType="lpstr">
      <vt:lpstr>等线</vt:lpstr>
      <vt:lpstr>MS PGothic</vt:lpstr>
      <vt:lpstr>MS PGothic</vt:lpstr>
      <vt:lpstr>Arial</vt:lpstr>
      <vt:lpstr>Calibri</vt:lpstr>
      <vt:lpstr>Calibri Light</vt:lpstr>
      <vt:lpstr>Cambria Math</vt:lpstr>
      <vt:lpstr>Office Theme</vt:lpstr>
      <vt:lpstr>Applied Geographic Information Systems and GIS Programming  Day 6: Accessibility Analysis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How to perform the cost distance analysis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Finding the best path:  Drive Time or Distance</vt:lpstr>
      <vt:lpstr>Best path can have different criteria</vt:lpstr>
      <vt:lpstr>Best path can have different criteria</vt:lpstr>
      <vt:lpstr>PowerPoint Presentation</vt:lpstr>
      <vt:lpstr>PowerPoint Presentation</vt:lpstr>
      <vt:lpstr>PowerPoint Presentation</vt:lpstr>
      <vt:lpstr>Service Area</vt:lpstr>
      <vt:lpstr>PowerPoint Presentation</vt:lpstr>
      <vt:lpstr>Service Area</vt:lpstr>
      <vt:lpstr>Barriers in network analysis</vt:lpstr>
      <vt:lpstr>Examples of barriers in Network Analysis</vt:lpstr>
      <vt:lpstr>Service Area</vt:lpstr>
      <vt:lpstr>Service Area</vt:lpstr>
      <vt:lpstr>Location Allocation</vt:lpstr>
      <vt:lpstr>Location Allocation</vt:lpstr>
      <vt:lpstr>Location-Allocation</vt:lpstr>
      <vt:lpstr>Location-Allocation</vt:lpstr>
      <vt:lpstr>Vehicle Routing Problem (travelling salesman problem)</vt:lpstr>
      <vt:lpstr>Vehicle Routing Problem</vt:lpstr>
      <vt:lpstr>Origin-Destination Cost Matrix Analysis</vt:lpstr>
      <vt:lpstr>Space-Time Cube</vt:lpstr>
      <vt:lpstr>Space-Time Cube</vt:lpstr>
      <vt:lpstr>Space-Time Cube</vt:lpstr>
      <vt:lpstr>A visualization tool for travel behavior analysis</vt:lpstr>
      <vt:lpstr>Space-Time Prism</vt:lpstr>
      <vt:lpstr>Space-Time Prism</vt:lpstr>
      <vt:lpstr>Space-Time Prism</vt:lpstr>
      <vt:lpstr>Tomorrow’s class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Windows User</dc:creator>
  <cp:lastModifiedBy>Windows User</cp:lastModifiedBy>
  <cp:revision>403</cp:revision>
  <dcterms:created xsi:type="dcterms:W3CDTF">2017-06-22T01:23:48Z</dcterms:created>
  <dcterms:modified xsi:type="dcterms:W3CDTF">2017-07-10T13:54:43Z</dcterms:modified>
</cp:coreProperties>
</file>